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257" r:id="rId3"/>
    <p:sldId id="258" r:id="rId4"/>
    <p:sldId id="274" r:id="rId5"/>
    <p:sldId id="273" r:id="rId6"/>
    <p:sldId id="275" r:id="rId7"/>
    <p:sldId id="276" r:id="rId8"/>
    <p:sldId id="260" r:id="rId9"/>
    <p:sldId id="277" r:id="rId10"/>
    <p:sldId id="296" r:id="rId11"/>
    <p:sldId id="295" r:id="rId12"/>
    <p:sldId id="278" r:id="rId13"/>
    <p:sldId id="297" r:id="rId14"/>
    <p:sldId id="262" r:id="rId15"/>
    <p:sldId id="298" r:id="rId16"/>
    <p:sldId id="300" r:id="rId17"/>
    <p:sldId id="299" r:id="rId18"/>
    <p:sldId id="263" r:id="rId19"/>
    <p:sldId id="301" r:id="rId20"/>
    <p:sldId id="302" r:id="rId21"/>
    <p:sldId id="264" r:id="rId22"/>
    <p:sldId id="265" r:id="rId23"/>
    <p:sldId id="279" r:id="rId24"/>
    <p:sldId id="316" r:id="rId25"/>
    <p:sldId id="266" r:id="rId26"/>
    <p:sldId id="303" r:id="rId27"/>
    <p:sldId id="315" r:id="rId28"/>
    <p:sldId id="280" r:id="rId29"/>
    <p:sldId id="281" r:id="rId30"/>
    <p:sldId id="305" r:id="rId31"/>
    <p:sldId id="304" r:id="rId32"/>
    <p:sldId id="282" r:id="rId33"/>
    <p:sldId id="317" r:id="rId34"/>
    <p:sldId id="268" r:id="rId35"/>
    <p:sldId id="306" r:id="rId36"/>
    <p:sldId id="285" r:id="rId37"/>
    <p:sldId id="307" r:id="rId38"/>
    <p:sldId id="284" r:id="rId39"/>
    <p:sldId id="308" r:id="rId40"/>
    <p:sldId id="286" r:id="rId41"/>
    <p:sldId id="309" r:id="rId42"/>
    <p:sldId id="270" r:id="rId43"/>
    <p:sldId id="269" r:id="rId44"/>
    <p:sldId id="271" r:id="rId45"/>
    <p:sldId id="310" r:id="rId46"/>
    <p:sldId id="311" r:id="rId47"/>
    <p:sldId id="290" r:id="rId48"/>
    <p:sldId id="312" r:id="rId49"/>
    <p:sldId id="291" r:id="rId50"/>
    <p:sldId id="292" r:id="rId51"/>
    <p:sldId id="313" r:id="rId52"/>
    <p:sldId id="272" r:id="rId53"/>
    <p:sldId id="318"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69" autoAdjust="0"/>
    <p:restoredTop sz="94660"/>
  </p:normalViewPr>
  <p:slideViewPr>
    <p:cSldViewPr>
      <p:cViewPr varScale="1">
        <p:scale>
          <a:sx n="66" d="100"/>
          <a:sy n="66"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E5F406-5E7C-4654-81B1-1DF8220F49A5}" type="datetimeFigureOut">
              <a:rPr lang="es-CO" smtClean="0"/>
              <a:t>28/09/2013</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701EEC-AEA0-4106-BFBF-6E3715F02A32}" type="slidenum">
              <a:rPr lang="es-CO" smtClean="0"/>
              <a:t>‹Nº›</a:t>
            </a:fld>
            <a:endParaRPr lang="es-CO" dirty="0"/>
          </a:p>
        </p:txBody>
      </p:sp>
    </p:spTree>
    <p:extLst>
      <p:ext uri="{BB962C8B-B14F-4D97-AF65-F5344CB8AC3E}">
        <p14:creationId xmlns:p14="http://schemas.microsoft.com/office/powerpoint/2010/main" val="2114056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E4701EEC-AEA0-4106-BFBF-6E3715F02A32}" type="slidenum">
              <a:rPr lang="es-CO" smtClean="0"/>
              <a:t>1</a:t>
            </a:fld>
            <a:endParaRPr lang="es-CO" dirty="0"/>
          </a:p>
        </p:txBody>
      </p:sp>
    </p:spTree>
    <p:extLst>
      <p:ext uri="{BB962C8B-B14F-4D97-AF65-F5344CB8AC3E}">
        <p14:creationId xmlns:p14="http://schemas.microsoft.com/office/powerpoint/2010/main" val="561611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E4701EEC-AEA0-4106-BFBF-6E3715F02A32}" type="slidenum">
              <a:rPr lang="es-CO" smtClean="0"/>
              <a:t>22</a:t>
            </a:fld>
            <a:endParaRPr lang="es-CO" dirty="0"/>
          </a:p>
        </p:txBody>
      </p:sp>
    </p:spTree>
    <p:extLst>
      <p:ext uri="{BB962C8B-B14F-4D97-AF65-F5344CB8AC3E}">
        <p14:creationId xmlns:p14="http://schemas.microsoft.com/office/powerpoint/2010/main" val="891782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E4701EEC-AEA0-4106-BFBF-6E3715F02A32}" type="slidenum">
              <a:rPr lang="es-CO" smtClean="0"/>
              <a:t>27</a:t>
            </a:fld>
            <a:endParaRPr lang="es-CO" dirty="0"/>
          </a:p>
        </p:txBody>
      </p:sp>
    </p:spTree>
    <p:extLst>
      <p:ext uri="{BB962C8B-B14F-4D97-AF65-F5344CB8AC3E}">
        <p14:creationId xmlns:p14="http://schemas.microsoft.com/office/powerpoint/2010/main" val="561611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E4701EEC-AEA0-4106-BFBF-6E3715F02A32}" type="slidenum">
              <a:rPr lang="es-CO" smtClean="0"/>
              <a:t>32</a:t>
            </a:fld>
            <a:endParaRPr lang="es-CO" dirty="0"/>
          </a:p>
        </p:txBody>
      </p:sp>
    </p:spTree>
    <p:extLst>
      <p:ext uri="{BB962C8B-B14F-4D97-AF65-F5344CB8AC3E}">
        <p14:creationId xmlns:p14="http://schemas.microsoft.com/office/powerpoint/2010/main" val="4224674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CO" dirty="0" smtClean="0"/>
              <a:t>Tolkmbkgmbgb mbmmbktmr,tm</a:t>
            </a:r>
            <a:endParaRPr lang="es-CO" dirty="0"/>
          </a:p>
        </p:txBody>
      </p:sp>
      <p:sp>
        <p:nvSpPr>
          <p:cNvPr id="4" name="3 Marcador de número de diapositiva"/>
          <p:cNvSpPr>
            <a:spLocks noGrp="1"/>
          </p:cNvSpPr>
          <p:nvPr>
            <p:ph type="sldNum" sz="quarter" idx="10"/>
          </p:nvPr>
        </p:nvSpPr>
        <p:spPr/>
        <p:txBody>
          <a:bodyPr/>
          <a:lstStyle/>
          <a:p>
            <a:fld id="{E4701EEC-AEA0-4106-BFBF-6E3715F02A32}" type="slidenum">
              <a:rPr lang="es-CO" smtClean="0"/>
              <a:t>36</a:t>
            </a:fld>
            <a:endParaRPr lang="es-CO" dirty="0"/>
          </a:p>
        </p:txBody>
      </p:sp>
    </p:spTree>
    <p:extLst>
      <p:ext uri="{BB962C8B-B14F-4D97-AF65-F5344CB8AC3E}">
        <p14:creationId xmlns:p14="http://schemas.microsoft.com/office/powerpoint/2010/main" val="17733333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28/09/2013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8134672" cy="1470025"/>
          </a:xfrm>
          <a:blipFill>
            <a:blip r:embed="rId3"/>
            <a:tile tx="0" ty="0" sx="100000" sy="100000" flip="none" algn="tl"/>
          </a:blipFill>
        </p:spPr>
        <p:txBody>
          <a:bodyPr>
            <a:noAutofit/>
          </a:bodyPr>
          <a:lstStyle/>
          <a:p>
            <a:r>
              <a:rPr lang="es-CO" sz="5400" dirty="0" smtClean="0">
                <a:latin typeface="Algerian" pitchFamily="82" charset="0"/>
              </a:rPr>
              <a:t>LAS DOS LINIAS DE LA SIMIENTE de la mujer</a:t>
            </a:r>
            <a:endParaRPr lang="es-CO" sz="5400" dirty="0">
              <a:latin typeface="Algerian" pitchFamily="82" charset="0"/>
            </a:endParaRPr>
          </a:p>
        </p:txBody>
      </p:sp>
      <p:pic>
        <p:nvPicPr>
          <p:cNvPr id="1026" name="Picture 2" descr="http://2.bp.blogspot.com/-eRqsKTfD0vM/TivMqky-VrI/AAAAAAAAAl0/9TBJRCXfHo4/s1600/La%2Bcruz%2By%2Blos%2Bsuyo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7863" y="2276872"/>
            <a:ext cx="2736305"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5247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http://fotos.miarroba.es/fo/f81f/234D9C5BB9304D2CF722354D2CF71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88640"/>
            <a:ext cx="8640960"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16916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r>
              <a:rPr lang="es-CO" b="1" dirty="0"/>
              <a:t>El hombre</a:t>
            </a:r>
            <a:r>
              <a:rPr lang="es-CO" dirty="0"/>
              <a:t> a lo largo de la Historia </a:t>
            </a:r>
            <a:r>
              <a:rPr lang="es-CO" b="1" dirty="0"/>
              <a:t>siempre se ha preguntado sobre tres cosas</a:t>
            </a:r>
            <a:r>
              <a:rPr lang="es-CO" dirty="0" smtClean="0"/>
              <a:t>:</a:t>
            </a:r>
          </a:p>
          <a:p>
            <a:pPr marL="0" indent="0" algn="ctr">
              <a:buNone/>
            </a:pPr>
            <a:r>
              <a:rPr lang="es-CO" dirty="0" smtClean="0"/>
              <a:t> </a:t>
            </a:r>
            <a:r>
              <a:rPr lang="es-CO" dirty="0"/>
              <a:t>el </a:t>
            </a:r>
            <a:r>
              <a:rPr lang="es-CO" dirty="0" smtClean="0"/>
              <a:t> UNIVERSO, </a:t>
            </a:r>
            <a:r>
              <a:rPr lang="es-CO" dirty="0"/>
              <a:t>el </a:t>
            </a:r>
            <a:r>
              <a:rPr lang="es-CO" dirty="0" smtClean="0"/>
              <a:t>HOMBRE y DIOS.</a:t>
            </a:r>
            <a:endParaRPr lang="es-CO" dirty="0"/>
          </a:p>
          <a:p>
            <a:pPr marL="0" indent="0" algn="ctr">
              <a:buNone/>
            </a:pPr>
            <a:endParaRPr lang="es-CO" dirty="0" smtClean="0"/>
          </a:p>
          <a:p>
            <a:pPr marL="0" indent="0" algn="ctr">
              <a:buNone/>
            </a:pPr>
            <a:r>
              <a:rPr lang="es-CO" dirty="0" smtClean="0"/>
              <a:t>El </a:t>
            </a:r>
            <a:r>
              <a:rPr lang="es-CO" dirty="0"/>
              <a:t>ateísmo y la fe han estado contrapuestos durante muchos siglos, y hasta nuestros días, perdura la controversia entre CREER y NO CREER.</a:t>
            </a:r>
          </a:p>
          <a:p>
            <a:pPr marL="0" indent="0" algn="ctr">
              <a:buNone/>
            </a:pPr>
            <a:endParaRPr lang="es-CO" b="1" dirty="0" smtClean="0"/>
          </a:p>
          <a:p>
            <a:pPr marL="0" indent="0" algn="ctr">
              <a:buNone/>
            </a:pPr>
            <a:r>
              <a:rPr lang="es-CO" b="1" dirty="0" smtClean="0"/>
              <a:t>El </a:t>
            </a:r>
            <a:r>
              <a:rPr lang="es-CO" b="1" dirty="0"/>
              <a:t>ateísmo científico el cual es reflexivo y analítico</a:t>
            </a:r>
            <a:r>
              <a:rPr lang="es-CO" dirty="0"/>
              <a:t>, se da a partir de </a:t>
            </a:r>
            <a:r>
              <a:rPr lang="es-CO" b="1" dirty="0"/>
              <a:t>observaciones científicas</a:t>
            </a:r>
            <a:r>
              <a:rPr lang="es-CO" dirty="0"/>
              <a:t>, desde donde el hombre ha llegado a una situación en la que le resulta imposible admitir que exista algo fuera de lo registrado por la Física o la Química</a:t>
            </a:r>
            <a:r>
              <a:rPr lang="es-CO" dirty="0" smtClean="0"/>
              <a:t>.</a:t>
            </a:r>
            <a:endParaRPr lang="es-CO" dirty="0"/>
          </a:p>
        </p:txBody>
      </p:sp>
    </p:spTree>
    <p:extLst>
      <p:ext uri="{BB962C8B-B14F-4D97-AF65-F5344CB8AC3E}">
        <p14:creationId xmlns:p14="http://schemas.microsoft.com/office/powerpoint/2010/main" val="31552387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p:cTn id="1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27648" y="547373"/>
            <a:ext cx="2808312" cy="5976664"/>
          </a:xfrm>
        </p:spPr>
        <p:txBody>
          <a:bodyPr>
            <a:normAutofit fontScale="92500" lnSpcReduction="20000"/>
          </a:bodyPr>
          <a:lstStyle/>
          <a:p>
            <a:pPr marL="0" indent="0" algn="ctr">
              <a:buNone/>
            </a:pPr>
            <a:r>
              <a:rPr lang="es-CO" dirty="0"/>
              <a:t>El ateísmo científico, para responderse los interrogantes sobre el mundo y el universo, llegó a la TEORÍA DEL BIG BANG y para el caso del origen del hombre,  a la teoría de la “EVOLUCIÓN DE LAS ESPECIES” DE CHARLES DARWIN.</a:t>
            </a:r>
          </a:p>
          <a:p>
            <a:endParaRPr lang="es-CO" dirty="0"/>
          </a:p>
        </p:txBody>
      </p:sp>
      <p:pic>
        <p:nvPicPr>
          <p:cNvPr id="1026" name="Picture 2" descr="http://lacomunidad.elpais.com/blogfiles/fpc/big-ban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548680"/>
            <a:ext cx="2664296"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xQSEhQUEhQVFhUUFBUVFxQWFBQWFBcUFBQXGBUVFRgYHSggGBolHBQWITEhJSkrLi4uFx8zODMsNygtLisBCgoKDg0OGhAQGywkHCQsLCwsLCwsLCwsLCwsLCwsLCwsLCwsLCwsLCwsLCwsLCwsLCwsLCwsLCwsLCwsLCwsLP/AABEIANYA7AMBIgACEQEDEQH/xAAcAAABBAMBAAAAAAAAAAAAAAAAAQUGBwIDBAj/xABHEAACAQMCAwcCAgYIAwYHAAABAgMABBESIQUxQQYHE1FhcYEiMhSRI0JiobHwJDNDUnKCksEVc9EIU2OisvEWNFSDs7Th/8QAGQEAAwEBAQAAAAAAAAAAAAAAAAECAwQF/8QAJxEAAgICAgICAQQDAAAAAAAAAAECEQMhEjEiQRNRMgRxkaEjYYH/2gAMAwEAAhEDEQA/ALppM0ZpK0oyMqQmiqe77ONX9vIiRSmO0mj0jQFBaQavERmxqBxg7EbGk3SGlbJHwvvRgmvmtihWMuY4bgkaZHG3wCdgR6Z51P68mLI/4Eht0Fwgh/Yco5lHoGBT5APnm3+5K94hKJDctI9toHhvLzL53EZIyVwOu3KoTLlFJFqU3cf45BZQme5fRGpVSdLMcscAAKCTThVA98HbpLwi0t8+FDKS8h2EkiZXCj+6MneqbomKtl58K4pFcxLLA4kjbOGHmDggjmCDsRXXn0rzl2e43xHhkMggaLSw8RoXDO6YUFmxsNQDKWAJI8udOHZvvav/AMTGtw0csbyKrKEVCAzAZRl678jmly+x8Pov0n0pPijNJmrIsX4oz6UmaUUwsUH0pfimji3HFgzlHbSMnGleqbLrIDbOTsT9p64Fd9ndeIocAgHlqGDjOM48jjPsakDo+KPikzS0AHxR8UUUAKBS4rE0UAKaxJ9KyooAwz6UZ9KyxSUwNbn0rRJ7V0PWmSmFnDOfSuCQ78qcLim+TnSAkeaM0opTTEY4qtO+Tgt7eLbx2sJljBZmIZAwk2CZ1EYGCd96s05pCP5+KTVjTKC4t3W8QgtxFCEuA8iSuEIR0ZEkVQA7YK/pW3Bzy2wM1bHZvg88VlbQysBJFEqHSTgYzpGRzIXSCepGetPcZl1jONOpsjA2Ua9J9/6v8zXZilDxdoJpTVMjMnBrgupWYjBP1amOPYdarHvr7JQW4juosI0r6JUC4R30l/ECr9pJG4Hn5870pj7W9l4eIweDPqA1B1ZCA6uNsjIIO22DVZJufZGHGsT0UB/xaGVcRRyNcymQLGNWDPcgoxb6tDfeQCBnAUbYqe9ie6cwMtxdsGlUhkhXdFYcjI36xHkNs9TgVu7L92sEF9HJHcSP4JMmllj3ZdOMld1+8HkDVrH2rOC3s1m9UiNXkN3kaGJ381xt556VCO03bi9Wd4FkjtTbuolzGXZ42OPHjDfcuoqAigtvmrc+K4eKcJhuF0zwxyr0DoGx7Z3FbZJuaowxYlCTdt/uyrYe8m5jciXSAGQuJI3HhjVpnt1IC+NOmVbbAKhvSpVw3vAVyqS28kch8TOGV0URvo3ccyzFQAM7sBnma33nYGywxVZIQBIT4U0iqokUiQhSSoJXYnGcU023dpZuGUTXX0xxw4ZbXUqRnUmMwbHbnzOdyaxqRvcRn472ific9pDFmBzMTCNQaQBUInkm0goAI/FXQG1ZwTsan1rdx24YYJyeYChtIAChsfcQBzrZwLsvBaFmiDFmZ2LO2rBkILiMABYwSqkhQAcCnhoVP3Kp9wDWkKW5KzPJyf4uhoh7TQs4Q5XOAGblqPT3p7pi472e8aMrAwt3fCtMiDxBHn6hH/dY8s1Cpu7O4tyktvdy3BUnME800SOCCPvibIIJz64p5HG/FE4YzS82i0qbON9obWzC/iZ0i1Z0hzu2OZA5kVDH4BxADPhWuemvifEmXlnkRjp59Khfbd+KQRs01raCORNBuYUachD5yys7oMe1Z8jZRsuvhfGra5GbeeOUfsOrfmBuK78ivKXZLht1NOn4IOZVI/SJkBN/udgcacHOCd8cq9QT3DoFGAx07nzIG5wKcLlonI1A7NqXamT/AOI0U4dSD+zufy504cP4kk4JjOcHBB2IPqDWjxyiroyjmhJ0nv6OukOKXfypCak0MWxWh66GzXO+aAOOfFN8mM04zZrhfnyqRkiFLRQTVCEPvS0Z9KAfSgaDFKaKTPtUgFGKrvg/eYLriKWkUOEaR08QkE4iSV3YAefhjHzVi/FCY6MAgHx/7mlb3pT7UmPSmSxKT5rFJVJIBBI5gEZGfPyrOmAjKDsd8isIrdE+0AZ8hith9qQe1AWZ49aMUUUDD5oxRQKQHPeWayAB9wOnmDjb8wD8VsghCKADy69T55/fWzFHxQBiqADA2HkNh+QqAd73GHt7RlFvrSQaRca8eDKdkbAGVbOCGBA2OT52D8UwdquysfEAiTvKIlOrwo2CBm6M5xk46DONzSa0Ee9lG8P7w9VrLbX8ZuToxDNkeNG2DjLnc4O4IOaTsh3nS2SsHgSdiMCRmKPg4ypKg6l59M1bnGuwCvaLZ2bR2sJIMp8Iyyvgg/eXGCcDJ6+21MfF+6awS3KR/TM3KeVpmK4+4iONgvTkR0NK5VVl8YN20VuvefdRTmW1AijPO3Z3mhJ64DkFP8pFdknfPxJuX4dfRYSf/UxqX2XcZCFYTXMjNn6WjRVAUDkysWySd9j6VpuO4dD/AFd66/4oFf8Ag60qZVxIpH3x8T6tCfeEf7EU6WnfJeZxJFbt/hEifv1tWviXcvcpKqQSLKujU00gESBsnEarqYk8jn1qWcO7nbSNQZXmkbT9QVgilsDOnAzj3ppMG4HV2P7fC/kMTQmOQIz5Da0wuARnAI5jG29SSQ71w8A4LaWupbaHw2I+olmZ2A6EsT+6u9+dU012Zcova6JJq9aB70hPpR8UxGWPWgD1oHtWLsAMn+c7UDRl80hAO3nt8GuDjt3JDbyyRR+I8aFlj3Gorvp233GeWelVzP3x+CB+J4fcRSHcBvpQgc9JkVSfyqeSGkytezFnJJxQRQTNA5uJlWVRlkB8QEj1K5X5qY2kvDFuGjl4xxNnDsjyGWRIdYYg5dRsMg75xUW7uZ9XGbd8Y13EjYPTWkjKCfPcflXNxZbRJ5ZvDdkkuJGih1qoMSS4Z3fSf0bOGUKBnAYZ5Gs0zX2XlD2Ct8ahcXu4+4Xtxk7c86q5m7tLYtqa4vm8wbqQ59zz/fUl7O8VF1bQ3AXT4qB9Oc6Sea564O2acSfStKRi2xm7O9nIbJXWDxMOQxDyM/1Yxn6upp5WkpaoVhRRSigBaQH35kb+lKRRQAUUUlAC0UUUAGaKQVhcRa1ZcsuoEakOGGRzU9D64pAjRecThi/rZY0/xuq/uJpun4zYyc7qA9Np1X+BH8/FVR2t7nLhWaS0k/Eg7lZmAnzno2NL/uqAv2TuUkCT288Y3Lv4JYKoBLNtswA6A1HJo1UEz06vHbXkLiDboJY/y512wXSP9jq3+Flb+BNeROJcNEapIjrJE+oI4BQkrjUrIdwRkfnS8Ht3YyNHJ4fhRs5YMVJI2RF07lmYgD1NHMPiPXx9/wCf9q4725WNC7thV5n+edUJ2W7ScbWQwwNNcMhIaOVfGCnyZyfpPoWqbcQ7VziNRxbh80UYb6pYXJjyNslAxIHoW51cJK99GWSE+L4d+h/4fd/iLhpFGEQYz59AD69acX50nBbiCSBWtWVotwCueY5hs76vPO9ZSc60yTUn49GOHHKMan37JF80fNJ8UoHpUGwZ9arXvf7XNaqLZQwM8TP4q4ypUkKMe+Dn0qyiKpn/ALQEKB7R8kOVkTGPp0Aqc56HV09amXRcVsdu6ntjLeXE0DjChJpkPkGuQQp9hMAPRasbiNik6GOVVdWyMOoYZPvyqn+4KWPxrpf7QxIV/wCWHIkx7MY8+4q6GO3t/JpQ2glpnm2w4ri4jgjTw1hLrlJpsFkBJfSrKBlkGQdW3tkkV3+JuSbhi09u5fxNOfGjt3LNCy7jVsSMDcFgc7Vpm4fquJZVbSrvO+dLKgSYPykP05AbrjfbJIrk4jaTxyrdwoxindpon8Msn1MS8bbH7SzKQeY99oNSy+4bjEjpPbMToiCyR/s62YOufLIB9yatk1Qfd72pt+ERzGdZHuJiiiFACyqg+nWScKxLHbnyqZWXbfit3/8AKcM0J0ed2UY92Cg+wz71UZUjKS2WVS4qK9lhxPxJW4g0Hh4BRYsDByc6srnGPU9alOatE1sXFGK0Xd5HENUrog83ZUH5sa1WXFIZv6qaKTH/AHciP/6T6UBR3Ypj7R9qrWx0/iZNBcEooVmZsc8ACnon1pi7QGzm/QXaxSbE6HXURnG4I3U+1NJvSJcox3JkKTvmhabAtpPB/v5HiBRzfQNsAZJGc86m3D+2FhMoZLqEZGcPIsbfIcioUvdzYKzSWzyZ0MEjdyYwzKVyzMpPIld8+1VF2g7P3Fo7JPC6ftFSUI6ESAYYVEuce0aRcJ/iz0nN2xsE2a9thj/xkP8AA1znt5wz/wCtg/115hSzJR3GAqFQefN84x/pNcp2qebL+NHr3h3GbacfoJ4pds/RIjH5AOR+VaeNccS3AByzN9oHLnuS3IV5TsrJmV5QQixjOsnGXxkRoRuXIzsOQyTtUs7Odrb+zbwjmSMI0jW1x9Q0KhdiuctGdIY+3Q1UJpPyWjPJilxfB7L1j7Sa/tjP+on+ArZJYLc5EquA2DtJKuCoIBXfC7MRtzzWvsh2ngv4tUGFZQBJCcB428iOo8jyNSBTW0pwl0jCGPJF+Ur/AOUNf/C7aGIAxR+Gg/WQNzOCxLZJJPM9cmmy67M210n0syIfuEQjTVlg5UsE1AbJjSR9oqSyxhhhgCNtumxyP31jFCF+1QMnO3n/ACKyo3sRIlUYGw54AwM+3+/OtcoVlxsVIwRzBHUEcsV0E1paqJIj/wDBltFIZIDNATzWGUrGf8hBA+Kc0j0gLknHVjlvk04T1wOd6VDskOaTNQninD+KzoY2ktUDSKQ0Czo2hQzYkLMTpLKgIXBIJ36hv4FwTiTqV/4loSKR4vot1LZRtyGkLEjfbNTY6LF+aqD/ALQQ+m0/xS/wWujtvxCXhvhiTid7K8gJEccdqjaVxlixX6RkjG38CagHauaK4tluY57x5FmEUkd3NHJpVk1K8YRQADypSl6KjElHcGo/E3J6iAAH0Mi5H/lFXdjzqle4Mfp7nr+hX/8AJVwteprC8zkZx096rGtE5JKL2eXLm0kN9JDbltX4mSOPBII/SkAA52HX86nvGu72e3tg8927Tu8UEMEP0wq8rhRnGM4Bc5CjlUQlvTBxR5VwDHeu+/pK3+2avDjF5FcXnDkjdHUSyzHS6sMxwvpBxn+8edQl9mkm0Jwu14ZYsUgijEi4UuI9bk+rnf4zT5HxZX2UH3ONj02FYR9nLdX1CIA45b6c+ePOnOOFV+1QPYAV0v4ktJnDH52/Jr+Cke1PAeKTySLC80oDaWSPVBGcjdvrk3HIDVuQ221Qq345xC3MiJcXMZjyZE8WT6MMqElSdt2UbeYr1Lp9KbOIdnbediZoVfJUkHZSU+0kDGrHrmudwOyM0eXuMSzGVxcyvLJGzKzPI8mGTZsFs8jn8qd+Ek219bCIt4sZi8XB28Rn1SKMc00MqnodLHlirnueyPDFm0G1GtyCX5nLs2fuzzIOdutOtp2JtI5klEepo4zEgbSUVCMYAxvtkDOcA45UuLK5o7uF9oLW5RXiniYMAca1yM9GGdj71pvLG2QmWSRUXBJBlCx455IY4HuMV0N2dtDztbc+vgRZ/PTRbdnrWM5S2hUjcERpkHzBI2rROS6ZhKEZdo0cAjjkjMgQhS76CwIZowxCsQeWem24wetN3a+/kdTaW8DySzfQHeNhbRj/AL1nIwwXyHPlUrx6UY9KbbfY4xUeireG9g7dLgW0kaTwyRtLKFDhbe7jEY+g6sqjqxwpJI045cpbwvsfw21IWO3h1knDOqySb7YDOCR7CpNj0rneyUkkjmQTvtkaf46EH+UVHEvkyB94XYu3mt9NtARP4njIsMZVHf7WDtjw0yMbkj7RXVd9kwt1C8FtEFcD8QzrDjGMvuDrLkgdMHA6VOgP5zSD2ocbFyK8v+7BUlWfh9y9rMud8a1YkkkufuYnO+otn0qT8FkvlGm6jhcjlJBIRqHm0br9J9mPxT78UfFOhWYqcjfI9DjP7iayz60fFHxTEYsPWtL+9bz7Vqc+lMDimx51wvzpwl9q4X50DHzHrVTR9uBYR8SRsGdLt/BjOMEy/rH9kFST8edWyceVQfifd7bPey3sxLKVDmEjCeIqYLlgdwQqnTjnnOc4qWvoIlDcYWQkTTvqluNUjZzrwT9LNkYGcHA8gDyxWUiYsVKuPqu3V0B+rCwxtGxHll5R7iuW8uDK7SEklyWyeeCcj/2p24rw8w2doSCDctNL7RxlUjwPUtIc1kbvVEq7mrWV/wAYsONZSFSxbGkF3JPnn6elXJwPhHhDLkM/XG4HttzqoO5nixhmKBNf4h44iQcFCqyMrgfrD7tXllfOr1+K3hllw4o5cmGLy/I+zy3x7g9wbu5IgmINxMQfBkwR4jEEHTy65qWWfdBfoqyRzQRy4BCiWVHU4+3UqY1YJ/fV85rhXhi+L4uTqyTjp9SsMH/V+4VHBG3NlWJxvj1hpSeITx6lUOy+JuSAMyRkED1YfNWzw95GjQyqFkKjWoIIDdcEcxXSKT4pqNEvYvzSEetG1AxVEmJX26fu5UvzS49KMCgLFpBSgUuBQAnzRj1o2pcCkCEx60Y9aMDyo+KBhj1ox60m3lS/FAgx60Y9aU8uVJ8UAGPWj5ox6UfFACEetamHrW0n0rU3tTA5Jh61wvzrvl9q4XG9Ax7+aYO312YuHXjg7+BIoPkZBoB+C4PxUg+DWi+s0mjaORdSSKUZTyKsMEfkf4UCPLfDLa3k2mnMJzz8JnQj3U/Sc9SMU/d5fFlnNrogMMcUTRRqWR9SDSVcNGSuDgjmftJ2zUq7QdzLbtZzAjJPhz7EZPISKDn5HzVe3PB5LaWa2nGCqMxAORqVdaspG2/8Caxpo3TssvuYEc8kswiEZhREUKRpy6lWbAXOohRzJ+6ra+apPuctrlZ08MYiIdp8g6dBAEQH7RYEgc8ZPUVdoArSPRlPsUUCijApkh80u9JgetBoAATRSYpRTAKCDSGq07f95y2x8GyKSS/ryka40/ZXfDNz9BUt0NKyzBQaqju27xprm5/D3ZDGUfomSPBDqCWV9P6uBzIGKtbIoi7BqhRmikpaoQtIM0VUnfX2qeJks4XZCVEkpRirYYsETI5A6ST8VLdDirZbhyOdAqg+6jtRci+igaWSSObWmiR3YKQpcOuScEaOWw3NX2uKE7HJUKaKTFGKokDWMsgUEkgAAkknYADJJrIgU0dr49VjdrqC6raZdTEhVzGwBJ6DekBHn71eGhyhlk2ONfgyGPy2IGceuKltvdJKiyRsHRwGVlOQynkRXkpvyr1J2YQLZWowR+gj2YYP2jOR71MW/Zc4pdHbKa4X512yCuJ+dWQPm9FYUbUCOAzz/T9K4PPY5H0jbnt9WRnyFUx3lkPxZmGMafAYftiEkZ9xIoH+E1e2a85dveJxvxG8KDVG0gB+rT+khAUsrYONwV5b/lUT6NMfZYnc5cyCxmDaj4c2ytn6QUHLO/TFWDZcRWTYEBh+r/086r/uUkDwTvgjEgQDxJWGnQDuHYjVsN6lPHuEMf0lvkOD9owM56qSdjWuGMZeL1/s5v1EpwfOO19Ej38613d0kSl5HVEUZLuQqge52qNT9pxZ2ZmvtSuhKhDjXI3QRjk3PnyFUT2z7VzcRl1yHTGv9XCDlEHmdhqY9WPsKzn4ujbF/kipIt7ine/Yx6hH4krBSVKpiMsOSlmOd/MAj1qJQ99FyZBqgh8PIygLa8dfrJxn4qur+2Cx2+AQ0iO53ySDK6R8vSM7eZNWFbdzUzRROLhAXQM6PGwKahkAEE5IzvnFZ22bcUi6rS4EiI4GA6hsEgkBgDjbatwpq7McJNpawwFzIY00lznc9cA8l8h0pwuJ1jVnc4VFLMT0C7k/uNamNFc97/ado4mtom0lyiOwO/15YqD0+hNx/wCKtVbwbs5409pbs/htcF85AOhApMZwDnLBTjPmK7u0F815xFQ26CRXfrsQskrn2jGkDyiA3rLuzhkuuKxSjpIbiQ5OAoySPXcqtY3bN1paJZwHuoure7il/EQ+HFKrakMgkKrnkpTTuDgjVyJq4SKBQK2SoxcmwzRQaBTENPa3jQsrSa4OCY1+lf70jEKi/wCoivMvErua5aS4lJdmYa5DsuWBwvpsmwHLH53N383JWxiQZxJcAH/IjuPflVM8UYrFbx5wPC8UgcmaSR8OfXwxGvso8zWUjbGi4e67sfZNHb30RlaRVIKOy4SYZVjgDI64GeRB61aAqp+4B38G6B/qxJHp9HKHWPyCVbIq49Gc+xKKyopkmJqkO+btXI9w1jGSI4wvigf2jsoYAkb4AYDHU5q7zXm3il1njU8w3WO4nmP+CFWff4XA9wKmbLxnX3WcJsryd4LpGMuA8LCRlBEW7xleRyN9xyBxjFegW28v/wCV5d7F3hiv7V1O4njXn0dtDA5/ZY16jkxREeTs5ZRXE43rvlrifnVmY770b0YpMUEimqL7X9gphLezhAEJkniVdyw8WPVsOWQ7nHPK1edGkUmrHGVEN7r+AvZxXCOCM3GBnrojUEj0yambNgE+W+fQc6WsXUEEHrt+fSiht2eau2XGpeJXzANqXxWit1+1QmoqhwTsTsSfWmK14XNIWVUY6MlidkUL9xd2wqgb7k9KlHbTscLW6eO1k14HiiI/TKqHJBj5CQDDfbuNI+e7gXbeWWyuLGYl2e2kEEuSXyFJ0SHOWGM4bpyrI6PWiOXdj/SbSEMr/RbprXdG8aUyDTnGRideYGcV6Ylvkj+ljy2zjb91ebuP2xjNpcpnw54YmjztoaEBGjH+EpnPlivRqRJNGjlVOtVbI3+5Qdj1q8VX5GGflx8f7FXjEJ/tU+Tg/kaZO8fiIj4VdSKQdUWhSN95WEan83WuniHZWGQbF1PTByPkEVEO83hhteEukTSOrzReIWOyqCTlQB9I1KlbzWPjcW7ObFLM51OKr7srOXDTTBc/0m0DRMNzuiyFf83gyIevSpJ3PXkVtcq0pw12DFDsMfSclmPTUwCL6g1FeFyDFu5A/ot1Hq/5Ukof9zI49DJ61bfbnsKs9vA9gFWS0XEQXGHjGCFB6sCuQepJ865UvZ3ydaLHxSb0ydkON/jLSKbYPp0Sp/cmTAdfTfffoa2XAuP1f4r/AL1vBcvaOXJPh6Y8g1jvUWuLq+X7U1f5V/2NY8I4retNplg+jbJxo0+oJJ1e1a/A6u1/JzL9ZHko8ZX+xEf+0EW8G1OPoEkmTn9fQNIx121/lVUdpc/ipf7uoFPSHAMI+Iyn76tvvsuRIIbML+lKPcod/uQ6dA9WTxsE9VUfrVVrcNku5LRIVy08KxDJwNcbPG+o9MBAx9GFcj7PTjpFpdzPF4Yh+CICyyRpcav77OgYx+6oUG/UNVrjNVD3i9mXs3h4la5/o/g+MoHSEACTA6ELpYVaVtfo8KTJusiK6/4WAI/caqP0Zz+zs3oNM8/HAvNCfmm+47YRJzR/jH+9bxwZJdI45/qsMPylRJJn0qzZAwCc+wzXlJbtjDdy9ZZYEY9cS/iJCM+phGfavQl1xxbyyvEiDLJ+GnGDnALROFOobc8V51kwLP8A5tznnti3iGP/ANs/kawyRcZVI68Eo5I8os29lgDd25PJZVkPTaL68Z6fYNzXpDsz2ttuIJqt3+ofdEwKyKfb9YeoyKo/ua4SJ+JIWUMkMckjAjIOUMaqc+ZfOPSrm4r2DsZhtCIX6SwYikXHkQCP3Uo2aZKuh+lzXGw3ri7NcPkt4DFLI8uiRxG8hzIYs/TrPU8/jHKux+daGLHjJorEe9L80CsWkzR80ZoGLTH2r7UwcPi1znc50RLgySEdFHl6nanuql4jweL/AI0//EyZIZgDbu7lYgTjRG4GAv2MoGd8e9TJv0OKXbGqBL7j10ku0EMLELKv0+GMggK/N5dvg+XXg7R28cfHZEjjCqFb6RlQSbZ2Zvc5q+LW2SNAkaqiKMKqgKoGOQA2FUz3hrFb8bV5W0pLAr6sFtOoSQk6Ruft5DzqHGkWpWyU9u+ypn4RCqgh7SJJVXbcLFiVSPPBJ90FPXdbxDxuGW+ecYMJ6/1ZIX506acn41FNbPNbuJQ0bldPM4yuSGxgA880y91XB2tbLQ5zmRmU4ZSV2GSrbg5B2PkafsXomlabq3WRWR1VkYYZSMgg8wQa2A0jEDmcADJPTA3J/dVkFEcd7JCC4uoY1K5tnZYxqKSLrUxPGxzvrCqVyMMBjbGHvsJ2ne2u47a4yEu445FHNYp21KceSuUzjfBYdN60cR7UTcQ4pHHYqpjVZIdTZxJE5HjM5G4T6VIA6gelNHbu3RONxKpxvaazk4MhYZYAn6QRp28/msl9o27Wy2ezXAhb3F46/bPKZD0BdixO2MbHO/XX7VI6Dz/n+elGRWqRk2FGPakwKNQpiKz74eEGR7SaFwt0GZIkP9oqkPgftLucciNQ8qraz4l+Hd7iBR/Q7/XGrbgpOJE0H10wAEncbe1TLv4vik9iI3KvGs0m2MqS0WkkHbmjc6jPaqzuZLSO8/DKkM+JJWRSDrTWqtLv9rAlg2BnVuc88Zdm0ekXc/HIZrBron9A9u7scZIXQQy/4gQwx5imzulkduFW3iDGkOq+qK7BSPToPao33E8T8S2mtn/sZA4B5aJgcj21K+R61aMYA5bAdOlWt7M5a0KYx5D8hWp7RDzRD7qP+lbqKvZnxj7Qz8evIbG0llZQI40Y6FAGokYCgcsknFeaby1b8Fatg6Q0wJwcatS8z0yBjfnpNeneO8KiuoXhlBKOCD5jYjI9Rn91eapeKnxgtuhMQUQrCTkTJrY4cdWYvnPMfTg7VnK72bYtLQ4d2faY2F4pYgQzYjlz0B+1wemljv7mvSTH+f5968qdsOBmyupYHBAGGX1RwCu/XGcZ8wavzuu49+M4fGXOZIswydSSn2t8qR++iLHkXsk8p9q43O9dcuK43G9aGI7A0prHHrR806JFXNZUgopFIUVomtEf740bl9yq32kleY6Fm/Ot2KBQMwkUhCFAyAdI6Zxt/tXFLas5USokiHIcMikY+orsfXR+VONGKVBZpt7VIxiNEQeSqqj8gK3YNAFBPrTAUmq571e0UqmPh9rnx7kDUQcERsxUKCdgWKsCegB8xViD3qL9sOx63jwzI/hXETLpmG50pqZVI64cg/LVMuhxqzHsJ2Mj4dF0eZx+klx0/uJ5IP3nc+VV/wB6thp4vayD+28Db9qOYKT+WP8ATVucJafRi68LxBgZiZyrbfdpZRpOem9RTvF7GzXslvNayRpLBnaQsFP1KykFVbGCDkY3zSrRSlu2Ts8/mkqNdnxxUOBemxaPq0PjiTlzGoaedST5qkS0ZAnypo7U8eSxtpLiQEhMBUHN3Y4VB5ZJ5+9O1Vd3tzNd3Fnw2Egu7+I+f1cqdBbHIBfEf4FKTpBFWyK9muEy8dvpJ7lsRphn05A0knw4Iz0GOvPmeZzVz8ct1WynTSoQW8ihcDSFWI6RjpyFY9mOAxWMCww8huzH7nfA1O3qf3YFd1/bCWKSMnAeNkz5alIz++klSG5bKb7gJf6Rcr1aBD5/ZJg7/wD3F2q7ao/uYtmg4nPFKMOkEiEftJLHn425+1Xh8049DydhmiikJpkDD227Sx2Fq8r7uwKxR9XkIOB7DmT5VTfc92Zae7SdkPg231av1WlC/Qm/PBIbblpGaw7X3EvFuL+DGSyiXwIwOSohxJJ6cmYnrgVfPC+HR28SQwqFRFCgAY+T6nmT5k1H5M0vjEiveP2EXiKCRMLcRrhD+q68/Dfy35HpnyJqB9x/EHiu5bYj6ZY2YjlpkiwOXmQSD/hFXlXn7gV9+H4+5YYDXtxEc9FmldF/iPg05adhHaovWSuOQnNdkorjcb1bMx1NAFITSgUyDPFJikz60UhoyxS4rGlJoHYpNFY/NFACjNDUlFAATS5pKKBnNdXOggYO4JzkYABUZ/8ANRYXXiLqxjcDGc/qg8/81dON8/z0/wCgrHH8/GP9qBGYoNANBoGJmq77X9gWMz39jI63YfxQhYFXbABC55bDlyPLrVi4ox60mrBOho7N8UkuIszW8tvIukOsgABbTuYyCdS/lTtSSuFBJ5AEk+grSl4jEKG3OcDB3xnO/L9U0AVL2qt723421xY28khdI2OIi0bBkCuGbZRuueY3Iqd9neLcQmcC5sVt0wdT+OrsDg40qBuM469ak9AFJKhuVi4ps7ScVW0tpp2x+jRiAer8kX5YgU50z9p+z0V/D4M+rSGDjQ2k6gCBnoRhjsR5U2JdkG7juAKlu1428kzNGhO5EcblWPuzq35CrPquuA8B4hwqR4rZVvLR/qVXlELxNn6juCNwTy2JwdsmrFB2GfLOP4+9KI5dhVN98vZ8wzR38QxqZVkwOUibo/yFA919auSmbtfwv8TZzwgZZ4zpH7a/Um/nkDeiStBF0zfa3izRJKmNMiBx7MM1rk51XPZnsbxVIghvTaxjlEP0rLvk4wQBvk7N1qfWlqYo0jDu2hQC7nLMerN6mmm2DSXQ95oBpaKszFJrENS0UABel1elFFSNAGpNdFFA2ZK1BNJRQCFNJmiigYorE0tFNEsyAoC0UUhmWKSiikMSSMMCDyIxWoWSBgwUAjJB9SCCffc0UUAbjQBRRTAy0ViVoopAFabknS2Dg6Tg/wA+1FFMmzljSQSKTJlPrGOuASBk9TuPyrsaiikNnPLXI53oopg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definicionabc.com/wp-content/uploads/selecci%C3%B3n-natur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548681"/>
            <a:ext cx="2880320" cy="23705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04148" y="3140968"/>
            <a:ext cx="3275856" cy="3785652"/>
          </a:xfrm>
          <a:prstGeom prst="rect">
            <a:avLst/>
          </a:prstGeom>
        </p:spPr>
        <p:txBody>
          <a:bodyPr wrap="square">
            <a:spAutoFit/>
          </a:bodyPr>
          <a:lstStyle/>
          <a:p>
            <a:pPr algn="ctr"/>
            <a:r>
              <a:rPr lang="es-CO" sz="2400" dirty="0"/>
              <a:t>La </a:t>
            </a:r>
            <a:r>
              <a:rPr lang="es-CO" sz="2400" b="1" dirty="0"/>
              <a:t>evolución biológica</a:t>
            </a:r>
            <a:r>
              <a:rPr lang="es-CO" sz="2400" dirty="0"/>
              <a:t> es el conjunto de transformaciones o cambios a través del tiempo que ha originado la diversidad de formas de vida que existen sobre la </a:t>
            </a:r>
            <a:r>
              <a:rPr lang="es-CO" sz="2400" dirty="0" smtClean="0"/>
              <a:t>Tierra a </a:t>
            </a:r>
            <a:r>
              <a:rPr lang="es-CO" sz="2400" dirty="0"/>
              <a:t>partir de un antepasado común.</a:t>
            </a:r>
          </a:p>
        </p:txBody>
      </p:sp>
      <p:sp>
        <p:nvSpPr>
          <p:cNvPr id="6" name="5 Rectángulo"/>
          <p:cNvSpPr/>
          <p:nvPr/>
        </p:nvSpPr>
        <p:spPr>
          <a:xfrm>
            <a:off x="107504" y="2919212"/>
            <a:ext cx="2808312" cy="3970318"/>
          </a:xfrm>
          <a:prstGeom prst="rect">
            <a:avLst/>
          </a:prstGeom>
        </p:spPr>
        <p:txBody>
          <a:bodyPr wrap="square">
            <a:spAutoFit/>
          </a:bodyPr>
          <a:lstStyle/>
          <a:p>
            <a:pPr algn="ctr"/>
            <a:r>
              <a:rPr lang="es-CO" dirty="0"/>
              <a:t>El Big Bang, literalmente gran estallido, constituye el momento en que de la "nada" emerge toda la materia, es decir, el origen del Universo. La materia, hasta ese momento, es un punto de densidad infinita, que en un momento dado "explota" generando la expansión de la materia en todas las direcciones y creando lo que conocemos como nuestro Universo.</a:t>
            </a:r>
          </a:p>
        </p:txBody>
      </p:sp>
    </p:spTree>
    <p:extLst>
      <p:ext uri="{BB962C8B-B14F-4D97-AF65-F5344CB8AC3E}">
        <p14:creationId xmlns:p14="http://schemas.microsoft.com/office/powerpoint/2010/main" val="28999632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030"/>
                                        </p:tgtEl>
                                        <p:attrNameLst>
                                          <p:attrName>style.visibility</p:attrName>
                                        </p:attrNameLst>
                                      </p:cBhvr>
                                      <p:to>
                                        <p:strVal val="visible"/>
                                      </p:to>
                                    </p:set>
                                    <p:anim calcmode="lin" valueType="num">
                                      <p:cBhvr>
                                        <p:cTn id="21" dur="1000" fill="hold"/>
                                        <p:tgtEl>
                                          <p:spTgt spid="1030"/>
                                        </p:tgtEl>
                                        <p:attrNameLst>
                                          <p:attrName>ppt_w</p:attrName>
                                        </p:attrNameLst>
                                      </p:cBhvr>
                                      <p:tavLst>
                                        <p:tav tm="0">
                                          <p:val>
                                            <p:fltVal val="0"/>
                                          </p:val>
                                        </p:tav>
                                        <p:tav tm="100000">
                                          <p:val>
                                            <p:strVal val="#ppt_w"/>
                                          </p:val>
                                        </p:tav>
                                      </p:tavLst>
                                    </p:anim>
                                    <p:anim calcmode="lin" valueType="num">
                                      <p:cBhvr>
                                        <p:cTn id="22" dur="1000" fill="hold"/>
                                        <p:tgtEl>
                                          <p:spTgt spid="1030"/>
                                        </p:tgtEl>
                                        <p:attrNameLst>
                                          <p:attrName>ppt_h</p:attrName>
                                        </p:attrNameLst>
                                      </p:cBhvr>
                                      <p:tavLst>
                                        <p:tav tm="0">
                                          <p:val>
                                            <p:fltVal val="0"/>
                                          </p:val>
                                        </p:tav>
                                        <p:tav tm="100000">
                                          <p:val>
                                            <p:strVal val="#ppt_h"/>
                                          </p:val>
                                        </p:tav>
                                      </p:tavLst>
                                    </p:anim>
                                    <p:anim calcmode="lin" valueType="num">
                                      <p:cBhvr>
                                        <p:cTn id="23" dur="1000" fill="hold"/>
                                        <p:tgtEl>
                                          <p:spTgt spid="1030"/>
                                        </p:tgtEl>
                                        <p:attrNameLst>
                                          <p:attrName>style.rotation</p:attrName>
                                        </p:attrNameLst>
                                      </p:cBhvr>
                                      <p:tavLst>
                                        <p:tav tm="0">
                                          <p:val>
                                            <p:fltVal val="90"/>
                                          </p:val>
                                        </p:tav>
                                        <p:tav tm="100000">
                                          <p:val>
                                            <p:fltVal val="0"/>
                                          </p:val>
                                        </p:tav>
                                      </p:tavLst>
                                    </p:anim>
                                    <p:animEffect transition="in" filter="fade">
                                      <p:cBhvr>
                                        <p:cTn id="24" dur="1000"/>
                                        <p:tgtEl>
                                          <p:spTgt spid="1030"/>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fltVal val="0"/>
                                          </p:val>
                                        </p:tav>
                                        <p:tav tm="100000">
                                          <p:val>
                                            <p:strVal val="#ppt_w"/>
                                          </p:val>
                                        </p:tav>
                                      </p:tavLst>
                                    </p:anim>
                                    <p:anim calcmode="lin" valueType="num">
                                      <p:cBhvr>
                                        <p:cTn id="28" dur="1000" fill="hold"/>
                                        <p:tgtEl>
                                          <p:spTgt spid="2"/>
                                        </p:tgtEl>
                                        <p:attrNameLst>
                                          <p:attrName>ppt_h</p:attrName>
                                        </p:attrNameLst>
                                      </p:cBhvr>
                                      <p:tavLst>
                                        <p:tav tm="0">
                                          <p:val>
                                            <p:fltVal val="0"/>
                                          </p:val>
                                        </p:tav>
                                        <p:tav tm="100000">
                                          <p:val>
                                            <p:strVal val="#ppt_h"/>
                                          </p:val>
                                        </p:tav>
                                      </p:tavLst>
                                    </p:anim>
                                    <p:anim calcmode="lin" valueType="num">
                                      <p:cBhvr>
                                        <p:cTn id="29" dur="1000" fill="hold"/>
                                        <p:tgtEl>
                                          <p:spTgt spid="2"/>
                                        </p:tgtEl>
                                        <p:attrNameLst>
                                          <p:attrName>style.rotation</p:attrName>
                                        </p:attrNameLst>
                                      </p:cBhvr>
                                      <p:tavLst>
                                        <p:tav tm="0">
                                          <p:val>
                                            <p:fltVal val="90"/>
                                          </p:val>
                                        </p:tav>
                                        <p:tav tm="100000">
                                          <p:val>
                                            <p:fltVal val="0"/>
                                          </p:val>
                                        </p:tav>
                                      </p:tavLst>
                                    </p:anim>
                                    <p:animEffect transition="in" filter="fade">
                                      <p:cBhvr>
                                        <p:cTn id="3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20280"/>
          </a:xfrm>
        </p:spPr>
        <p:txBody>
          <a:bodyPr>
            <a:normAutofit lnSpcReduction="10000"/>
          </a:bodyPr>
          <a:lstStyle/>
          <a:p>
            <a:pPr marL="0" indent="0" algn="ctr">
              <a:buNone/>
            </a:pPr>
            <a:r>
              <a:rPr lang="es-CO" dirty="0"/>
              <a:t>Con estas dos teorías han querido responder a su tercer y gran interrogante: </a:t>
            </a:r>
            <a:r>
              <a:rPr lang="es-CO" b="1" u="sng" dirty="0" smtClean="0"/>
              <a:t>la existencia de Dios</a:t>
            </a:r>
            <a:r>
              <a:rPr lang="es-CO" b="1" dirty="0" smtClean="0"/>
              <a:t>. </a:t>
            </a:r>
            <a:r>
              <a:rPr lang="es-CO" dirty="0" smtClean="0"/>
              <a:t>El </a:t>
            </a:r>
            <a:r>
              <a:rPr lang="es-CO" dirty="0"/>
              <a:t>problema ha sido que con las teorías mencionadas, el ateísmo científico ha logrado cierto dividendo </a:t>
            </a:r>
            <a:r>
              <a:rPr lang="es-CO" b="1" u="sng" dirty="0" smtClean="0"/>
              <a:t>negando la existencia de Dios</a:t>
            </a:r>
            <a:r>
              <a:rPr lang="es-CO" dirty="0" smtClean="0"/>
              <a:t>. </a:t>
            </a:r>
          </a:p>
        </p:txBody>
      </p:sp>
      <p:sp>
        <p:nvSpPr>
          <p:cNvPr id="4" name="3 Rectángulo"/>
          <p:cNvSpPr/>
          <p:nvPr/>
        </p:nvSpPr>
        <p:spPr>
          <a:xfrm>
            <a:off x="251520" y="3212976"/>
            <a:ext cx="5184576" cy="3046988"/>
          </a:xfrm>
          <a:prstGeom prst="rect">
            <a:avLst/>
          </a:prstGeom>
        </p:spPr>
        <p:txBody>
          <a:bodyPr wrap="square">
            <a:spAutoFit/>
          </a:bodyPr>
          <a:lstStyle/>
          <a:p>
            <a:pPr algn="ctr"/>
            <a:r>
              <a:rPr lang="es-CO" sz="2400" dirty="0"/>
              <a:t>Existen muchas personas que abandonaron su Fe y llegaron al ateísmo a partir de estudios científicos. Si bien en épocas antiguas estas teorías científicas hicieron mella en la FE, hoy por hoy, la misma ciencia se ha ido encargando de confirmar </a:t>
            </a:r>
            <a:r>
              <a:rPr lang="es-CO" sz="2400" b="1" u="sng" dirty="0"/>
              <a:t>la voz de Dios</a:t>
            </a:r>
            <a:r>
              <a:rPr lang="es-CO" sz="2400" dirty="0"/>
              <a:t>: su Palabra Escrita.</a:t>
            </a:r>
          </a:p>
        </p:txBody>
      </p:sp>
      <p:sp>
        <p:nvSpPr>
          <p:cNvPr id="5" name="AutoShape 2" descr="data:image/jpeg;base64,/9j/4AAQSkZJRgABAQAAAQABAAD/2wCEAAkGBhQSEBQUEBQVFBAVFBUUEBQVFBQVFRAUFRUVFRUVFBQXHCYeFx0jGRQUIC8gIycpLCwsFR8xNTAqNScrLCwBCQoKDgwOGg8PGiwkHyQsLCksLCwpLiwpLCwpLC0pKSkpKSkpLCksKikpLCksKSkpLCksLCwsMCktLCksKjUsKf/AABEIAMIBAwMBIgACEQEDEQH/xAAcAAABBQEBAQAAAAAAAAAAAAAFAAIDBAYBBwj/xABIEAACAQMCAwQFCQQJBAEFAQABAgMABBESIQUGMRMiQVEHMmFxgRQjNXSDkbGztDRCofAVJDNScoKSwdElYqLhU3OjssLSFv/EABoBAAMBAQEBAAAAAAAAAAAAAAACAwEEBQb/xAAwEQACAgEDAQQKAgMBAAAAAAAAAQIRAwQSITFBUYHBExQiYXGRsdHh8DKhBVLxM//aAAwDAQACEQMRAD8A8s5t/b7v61cfnPQkUW5t+kLv61cfnPQkVMohwqRBUYqRKVjInSpkqJBU8YqEi8UTJViOoY1qwi1zzLxLUAoraLQuE0Ws26VwZjpxmm4HDuK9O4BANNea8FlwRXo/AbkYx91ebBpZk5FNVfoeDQ4odxWAFTRANQ3i1wAp3r3/APJSh6D6Hi4U96o8646gBNY69frWr5glyTWQuzXh6c9/KC7nxofJV64aqUlevjOCRWeomqZ6gaumJJkTNULNUj1Axq8UQkcJrhNNJpZqiRJs4TUbVIajanQjI2FMNSGmGnQgyumuGumtGRylSpUGn0P6Kfoi2+2/US0qXop+iLb7b9RLSoFPFObPpC7+tXH5z0LorzZ+33f1q4/OehVIOdUVMlRA1IjUjHRajFTpVRGqZGqEkWiy4rVIklVVNTLUWi0S5C9E7SWhERq9A9cmSNl4OjT8OucGtrwTiW6gHckAfEgV5ta3OKOcH4niaPfbtEz7tQry8mL2rOtSTi0e3ondxnfHWsVzDxAo7Ix3H+9ateLoRnIryrmviuu5lIO2oge4ACu/XTw5YRWN8o87RRlGbckUeKXeaz13LVi5us0LuZd6hhx0dmTJfJXneqbmpZJKgdq9KCo5WyNjUDmpWNQuavEmyF6rtU8hqu9dETnkNNcrhpA1QkOphpxNNNaKxjVGakNMNMhBhpZrprmKYDldxXKkFAyPoP0U/RFt9t+olpU70U/RFt9t+olpUGHifNf7fd/Wrj856FUW5r/b7v61cfnPQikHO09TTKcprDSdDUyGq6mpkNSkVRYU1MpqBDUoNQaLRZZRqnjlqmGp6vUZRKphNJ6t2t3gj3j8aCrLU8U29QliTRaM+TeR8xtjrQC8v9TMfMk1UW4qg1xXJi06iyuXJwW5J6pTSVG81RM9d0YUcrYnaoS1dZqiJq6QjOsahc05mqNjVUibZFIagc1K9QNVokJDaQpUhVCZ2uGlSNBjGGmmnGmGmFOEU006uUxhynpTMV0UM1H0P6Kh/wBItvfN+olpV30VfRFt9t+olpVgHifNn7fd/Wp/znoTRfmv9vu/rVx+c9CDSjCropppA1hpKpqZDVYGpUakaHRbVqkVqrqamBqLRaLJQ1ODVGDXaSilk+hsAkHDbqcesBtt51MikesMeVELSfTAoALDJJIwdLe7w91DpCc5+6o3baou47eUWPlFVzmnQQlugJ/GrA4ew6gj8fupPZibUpFJj50wtVq9bbvEa87Dx046n/iqJNWiiU+GImmE10mmMadInZxjUTNTmNRMaqkTkxjtUTGnMajJqqRFsWa6DXKVMIdrhNImuNWgcJphrua4a0U5muUjSpjBUgK7iugUAfQvop+iLb7b9RLSpein6Itvtv1EtKgDxTmz9vu/rVx+c9CTRXm36Qu/rVx+c9CSaQc5XKRq7wThTXNxFAhAaRgoJ6Dx/wBq0CoDV3hthJPIscKl5GOABRbnvkh+GTRxvIsgkj1qVGCMMVII946+NaX0E3EYv3V8do0R7HPiVOWA9uN/gaygsDS8jSpKIGmthdHHzBmw+TuFJI0hjkd0kHeqXGuX5rN1S5XRIylguQSFyVBONtyD91F/SnyvLaX8sjAmC4keWKTwy5LshPgykn3jB9wTjnMEl5KjyEl1iihHiW7NcE+8sWP+akkkUiyqDTtVFRyjMGjRii3Eq64oDntGXfc4GFzhsAnfScUzmPlyWxlWKcp2jIJMKc6VJIGdtj3TUnBlFJBDh3J1y9s10hQW6K7M/aDogOpcDx8MUES4x6yhh5Nn/YivVZ+FPFy/FAhRHuZE7RpHWNVDHtCCzHqSqjHtPkawPNPJlxw8p8oClZM6HQ5BIxlT5EZBonjrsNhk72EOV5bi5b5PaxW6nSWJZXxgeZLH+RQjinEZFdkEqsFOC0OFRsf3SANQz40Z4fy9dxcPnuI3iW1kj+cdWJd1DaezG2Rljgjx6dM1m+F8LluZRHAupz9wHmT4CkeKPHHJRZXzzwVtVNLVouEcjTXZb5M8UirkO+WVVYYyMkeRBB6EUL4HwCW8lMcABIBLN0VVH7xNNsZNzQNLUxnomnA9cE00U0bpCFMg7yvhmCKQjDcEsNx8cUFaSm20Lvsez1GWq/wfgktyzCMAIil5ZGOEiQDJZm8NgaJcO5CnuI5JoHje3jRnaUlkXChi4IZcggLnBHQg+NUURHIzJNco3ytyjNxB2S3MetRqYM2khdhqxjcZNM//AMtKb5rKMq86yNGSCdOpfW39hBHwp6JtgakTV/j/AASSzuGgm09qgXWFOoDUoYDPngj76fbcuyMiSSFYYpHCRPJq+cY49VVBJAyMnoMjzFBgLzXM0a5u5Rm4dMsU5Ql0EiMhyGUkr8N1NAtVMKOzTTSzXKAO0q5SFaA+ugVwU4UrNR9Ceir6Itvtv1Etdpeiv6Itvtv1EtdrTDw/m0/1+7+tXH5z0JzRXmz6Qu/rVx+c9CSawazhNXuC8PllmUQ5UqQ5kBKiELuZCw9XABOfZS4Fwo3NzFADgyOFz5A9f4A16Zzhwvs5IuC8MRVd0El3ITgy57yoW66cAMfPK+RpjGzzDjHFHnmaSSSSU5IV5XZ3KAnSCT7PCp761lsrkDUySoI5EYd0qWRZFIPs1fwpvEeEvZ3hhul70Tr2qqQcjut3T7VI++tRzRz1Z8R0G4tJIZI1CJLDMjEoOiujxgNjJxuOpoCz1PlDjUfHeGSRXaDtB81NgY7+MpMn90759hB8K849D3LQub8tJgxwDUfIsTgfgfvqhaekNLOzktuGxOjTZEtxK4MmCMHQiDCnHjk48BnemejT0gDhkkpeJpY5FAwrBWVlJKnfbG5H3UByaXklX4lx6S6OezSRnHkqr3IkHuQL/JoLx+5PEeOuF3VrgRJ/9OLCZ+IQn/NVrlX0rRWlxcyfJNMUuOwhhcKIsFjgsw3zqyWA+GAAM7y/ziLW/W5WBSiahHDrYCNT0w5BJbc94g5JNLQ1mw9MvEDJewWce6wRIukf/LNj/wDQR/eaJel+8C2thak5mC9o48QAgjXPvJf/AEVjJ+dIPl8t8IZJZncyRpMyiOJiMDOjdwoAA9XYUGn5ikmuxc3B7WQyK752DBSMIMbKMDAA6Ur7TUenc9yCz4NZ2mcPKQ8ntEYDH/zdP9NVre1Fhy/JONri7KxBvFUkznB8Pm1cfGs7z9z+nEGjMMDRaI+zZnfUxXOrSqjuqM9T1OANhsbkvpORuFR2b2okmjChJHYGNCmdEgTGSwB6dPeNqzi7G5pIPcvq3D+Xrqdu7JcDRF4EGT5pT8AWb/LWX9F/N6WF3mcYgmUIz4/s8N3X9qg5B8uvhUvGPSUkvDIbQW7dtHoPatJlVdAV1qg9Y4Y+tsCc74rOScXtntIoJIpFliLkTo6HVrbJRo2AyNhg6sjfbem+BnxNb6XeUlspBcWp0213lXjXGlXBWXu4/cbAYDwKnwxXmpajvMnOD3UFtbgFbe2TTGGOp3OANbnp0AAA6DPXNZ7VQ1yKesc3WQ4dwGCBB89eOpnYdWVAJGX/AFGL4VZu4W4bywyNtNdsEx4gSd5//tow+NDeJekleIwWtqtoPlWpEEzMGELHCs8KgZyQPHpjxIBp/p14liW0tFO0MPaOPDXJhVHwWP8A86cUtehWEW9ve38g7sUbY9ojUuw+PSu+hfghkuJr+4O6hm365fLu5/ifdv4is/y76S47bhclm1qJncvuzfNMGOQZFA1HB8ARnA3Fd5U9JqWtndQzQNNJcF8sJOzUh00FW0jUoA27vhgDGKwCpy7Z/wBL8aZpPUllkncf9mrKr9xUfCjXPvF7ZOLZlZpIrMLFDbRKVwyd5tbvhRlySSobovXGKyfKfOL2V8LrQH2KvGO4ChAGlDg6cYXHXpiinOPONhdTNcQ2Ti5fBcySgxFgANRiX1jsPEA43BrUAD5l5gn4ldPO6EnSAiRqzLDEudKjxxuSSepJNBYYGc4RSzeAUFj9wrbejz0jrw952ngM7S4KsGVWVh4HII0n2dMdKr8k8+JZX01zLAHWXWdCEL2RZi40Z2wM4x7vKgwyKQsW0gEtnGkAk58sda5JGVJDAqw2IIIIPtB6VrrDn1U4w/EHtwUd2JhBGVDAAEMRgsMAk43JPTND+e+aRxC9e4WIRKVVVXIJIQY1OQBkn/geGaAM/SrlKgB604UxTTxSs1H0N6Kvoi2+2/US0qXoq+iLb7b9RLSrQPD+bfpC8+tXH5z0INFebvpC7+tXH5z0JNAEtpePFIkkbFZEYMjDqrKcg1qrv0lSSXkV6YIxexqF7RWdUlwCoLxZ64ONmArH1ytQFvi/FpLmeSedtUsjanbAGT0wANgAAAB4ACqddxSxQAhXasWnDJZc9lHJJpxq0Iz6c5xnSDjOD91Mmt2RirqVYHDKwKlT5EHcUGojFOpYqza8LmlBMUUkgBwSkbuAeuCVB3rDSsDT1alPbsjFXVkYdVYFSPeDvXYoSzBVBZiQFABJYk4AAG5JPhWBY5TT9VPveHSwvonjeJ8BtMiMjaT0OlgDg12z4dLM+iCOSV8Z0xoztgY30qCcbjf20tDbuCBjUZqWWEqxVgQykqwIIKkHBBB6EEGoyKOgc9RuK5in1JDAXYKgLuxwqqCzMT0AA3J91aFBHlfjws51n7FZXQ5QOzKoOOuFG9Tc48z/ANIXBuGiWKVgofS7MraVCqQG9XYDpVC44TLHIY5IpElABKMjK41AEZUjIyCD08auW3KN1J6sDgeb4Qf+RFLLIo9WjVjk+iAmmlitzb+iu4xmY9mPYjt95wAKCcc5Ukttz34/B1zt/iHhU1qMcpbVLkrLTZFHc1wAaaRUpWmkVc5miKkacRXCKYUbSpYq23CZhCJzFILcnSJSjCMncYD40k907Z8DQBUpUqVAHQaetR06M71jNXU+ifRWf+k232358tKueis/9Jt/tv1EtKtQz6nh/Nv0hefWrj856E4ovzYP+oXf1q4/OehOKwyjmmuEVIBS01lhRHpp2mpAlPWOssZRNv6O5mtbLid6GKlLdbWDBIzNcMAGGPFAAfZms7wHgBumleRzHbwJ2t1MQXKqThQoyNcjt3VXIyfHajltzXajh62T2crRibt5HW8CNLLo0ZP9XOFx0XwwNz1ohZ82rLFNbRcO12jpAkUKzuBE0DvLqlmCguGkkZm9U+AI6gckurBRb6Iz3NXLUFvBaSwySsbqN5uzlVFaKMMFTJUnVqIc522ArS8hQtDwi+mW4W3e4kitLeR3kRQwHaSkdmrHUUOAcfu9avczcNPEJIpJ0jtuzhWLRExckIBsCQFRBvhVBxqbJPgbUQpawW8cXZxws7ITJ2hdpDlmYdmO95EHYbVxZNfihdOzqx6PJKrVIB8Y4K/EY7KASNItnDK15xGVJO+rsGEcQkxJKF9Vc4ySOgyar3HoiGbPsHkY3EuJFfsw0EQdUL6kJ1H1m28B44zWy4bxERpIhj1rIEzlyhBRtSnIBJGeo299Ff6c+cSTs1BSLs9KlgPVKgg47oGTgAHqdztjmX+STptpe7nv+xd6FptJN/Lu+55dx/hovry8vZWdbQXHya2WNQZLho1CJHEGIVQI0Dsx6Z2BJrY8sejuDh980xldzbRFyzKABIyYA0Kd8dou2eopvEuJpBFCwtkkMFw064dkVO0Kl8xgHV6uASTjYkN43BzAJO1bs+5cMjnTJhl0kuAWZWyCTvsOg8BVMmthKKlGX17nx86NjopxVuP0715WWbHlG3LQCJSFnEhyUj1q0ZwzN3jkE5OQTVeTgVuwJBDIgZrhuzBVO8FRUJHzhY5AxgHHXFW4eKt3iAoJiMMeknEKHxXxJ3bc9S2fIVFFxAJG8bIHV9BALMmkoTp9Ubjfpke8V5npcMn8e25d3m/6Z1qGVLy47/Jf2C+Jcu28axMsaFpEMhV4Y8oudK+r1zht/YKI8J5Zg7WFZI0DyYkASJPm48Fg0hPTUFOw6Dc+ApvF+IGdg2lUwgQhWycAY2zgAdcADbJ65q8nMHfd+xXW8PZSZdt+6FBXA7gwNwNz5jFNHJi9I25cKq6+Jkll9GklzzfTwEITMxnKvpmlbRpUZ0A7yO57qIq6Rk9SMe2g93cAOwTvqGIRv/kAOAQPbt99WLviyiGNJYtfZFuzOtlTvNqw8SjvYPTceXvqWHEESRXMYcAhwNWjJByM907ZHTAqWX0U9rXb1fPiUxPJC+OnRceAT5i4jJDMkUTsDbxRxkKzDVIRrY7Hf1lGD5Yq/wAYswk9zJGxiaOFXOlEKiSVdBQ6thq1A9PEmg8vHlMjSpColZi+qSQyBGJzkIFUbHpqyBgbVVXjxEMsci62lcO8rMdWwI9UDDEE5G+AcbbV0vNBt2+2114pOvHoc6xzpUvc+nNtX5mbn9FkZuIoWkkSa4GUSNFdLXKsyGYswYhtPqqO6Dud8UD4TyNC1n8puppFj7eWCRolRktmiXUvbFjn5w91SBgErnOQK9KuePku0yIFuWQJ2urIXuBC0aaRpYqBuWOMnbesTzDxNbeCdLa3aNbmCG3n+dDRKIQoEgh7MHtGC+sWOCzHqa9LTavHN7L57P3vOHNp5r2q/fsY3lbliS+mKIdKJG008mln7KJB3iEXd2JIAUbkke0jTL6NoXurS3WaWOWeOZ5YJkiW4i7MFolKh9KPKAcKxyuN80G5Q5s+RGcPEZYbiLspVWQwyDfUrRyqDpIOfDepbbmi1UMPkZTvwyQSQ3GmeJoTI2pp3jYuzFxkgKBoXAGK70cQI5m4bDBKqW7yN82DMsqhZIJtTh4XA8VAUH256dK10vA5JOH8L4dEQJbkzcQnLnCRRnKRSMfBREjt+G5rH8zcba9u5rl1VGlcsVXouwAGfHYDfxOTWsf0oxm57T5EohNi1i8YmYOY2RE7sunCAaBgBdtTdSdtMBfF+VrROHG8gnmfNz8liEkaIJiqa3mUBiQmCAAdwevsyFa3mbnhLqytrWO0jgW3L6GV3bAdicKD4kadTMWLEZGnJFZKgBV0GuUqAPon0Un/AKRbfbfqJaVN9FH0RbfbfqJaVAHivNY/r939auPznoWBRbmsf1+7+tXH5z0LAqZQ4Fp4WrfDuGPM2mMAkdSTgD3mtNYclLsZpNX/AGpsD/mO/wCFQy6iGP8Aky+PBOfRGRVKNcO5TnlwdOhP70nd+4dTWztLWGH1IwmPHGXPtycmt3G8YuYYWihCxW/acQkaNdsx6yDj1cZTfqSw9ueRap5bUOOnL950y08cdbufwec8O5MgjwZcyt46u6n+kdfjR5CoGle6o6BFCj3A0Zt7aKBbZnAkkmUTFDEZZJEY/NwoGHZoMDvNnVvtTvlEUNtbu0MTTSSPKqsMKsIJVQ7es/jpz16nOkCuLJiyT5yT9/0+50wyxjxCPu/fkD+H2IZSzMscWsR621H5xhnHnsO8TsAPgKrquD189/P271qFtxL8lt5NAVYDdT6EVSdWWAGkZB0gA43OcnJFQW0Ec+hdA0qZJXkjj7MaI0B7CIkan3K5Z996SWktJRfP1f4sI6ntl/wDRNj8avLt6w8AcEHoQCDj3EH41JwabtpIF7GNQZi+sIugRqmXi3Xv4G5ZiTnHSrcjtJmbQO2nmMcCGNe4qjVqKYwzaSq97PQk9BUPVN0dyf8AXz8qKvUbXTX9/vvBlwAdsAggjGP4GgVpF2JMfWP1oj17hPT4Hb4itZx5VE7KoCqmle6oAbSO+w8+9qH+WpOKvDE04KQPpjUWcTKrSFyqnXKRiRfHIcr4ACtx6d3ODapOvr9i0dVSjxd9gAt7jSfZ1Ax4e+iSQBkdiwVUA6gkuzZ0ooHicH4Amr1rw5Gkg1QqscNsJ7lQD32cF0hOcl206cj2+0Cq/D7Uvb2ylFEs875fQMxxrlSCfLXqwPEJjwp/UZRdvnz6ebOd6lPhcfr8kCGb+fx/hUImwc/h41oZ0X5NcSCJeyysVqSgL9T2khfGSdAJJ6A7DGDQqxtB2EkxTtGEiQwR41BpX3yy/vYXovQkgGp+qvco31V/IZajhuiaS2BgWXUMOxQLhtQKjLHJGMDYbedDFX5xVJxkgA94jJ2Hqgk1qLm0+dSObSI7SzaWYBSiSSthnA7NemTHqKjzwN6g4c0ck0DBMrCJbh5ViESyiPBCxoBkqrBRlu8S1dD0dSS7OF8elklqbi/H8ADiNuIZXjJDFG0sw1YyANWPHY5HwpcVszAUGpXLxrL3VI0h86c6gDnAz08ags4nmuVjfPaSy4fwILPlz8MsfhWl43OkyXTRRqQ1xBbwSkZYFSokbP7kYUKox1zkk6sAx4FkjJrv4+v2NnlcHFPxMok5HX1fbgYPspl5bh13wc/EEHqD51oltIhPcw6E+SW0MgllZVMrSqAA/aesrGTZVBAIU7Gr/CLeBBapNDFqW1kur1igwkRHcBUes/q7noAfFsho6J3alRktUkuh4hxflzs3BU4hLAFiGPY5P7wUFivuBPxqHmzls2N01u8iyOioXKBgAXUPp72+QGXy617WvCI5Tw8dksakvNK2NzAp1Issn77FI2J95wAKznHolvbeaZreAXM1/bpYERDWzO47UTMd5k0FAdWwJxtsB7GCbrbN8/hPzPNzQTe6K4/P4PHSKks7NpZEjjGXkdUQZAyzsFUZOw3Ir2Ge04fdcTurKG1gW3hTtbmdVKSf1THaRwCNe4rOVVioLH5zr3AMZzNcQTQW8VvDGXed/wCtRWxghxhF+Tw90STqhYMXkGvJ9tdZygvjnJMlvDJKJYpkhnNtc9n2gMEwz3SJEXUDggMuRt7qzdabmXmINGLK1GiwhkLLt37qUd03Ex/vMOi9FBA3xms0RQYNpV2uUAfQ/oo+iLb7b9RLSpeij6Itvtv1EtKgDxnmsf1+7+tXH5z0Pgi1HGQPaaIc1/t939auPznoYjYO3gc1JloK3yG+C3PZSgZwp7p9x8T8dJ+FbZJPLr/P4b1gJV6H+9+P/vrWp4Ve64wT6w2b3jYn47H415Gtx7vbR6mlnVxDFkYxOjTEiIMC+ldRYKQSoGRjI2zVvj3MEk8svzjNC8moKQEyucoGA9bTsBknpkYoU52qsJPP3VxwnJQ2o6XBbtzDK8bmEXY9q4h3GjUQMHqNt8Hy6VLBcJIf6zJKwWNUi0qrYVW9TvEYGktj2nf2hhIPD7z/AMda6Zjjr/sKzdLt5Bxj2cGgl447XDThtDk5QIf7NQNCoG8goA9u+29WP6VlLiTtH7UdH1HUo32HgBudhtvWbjkB8/58c1ft59sGpTnO7vtvxGUI1Ve4vS8VlEol7V+0AIV87qDnIAxgDc7AeNdt+LSqpVZXCltbAORqfOck9ScgZ8/GqbtmoFlx4DP4ViyT/wBn8zfRw7kaSw4jqlDzhpcnL53L7YG52ONtthtip+JcaLRPHJI05YAK0kUaGLvAlg6sWJwCNPTfr4HOw3G9W5dx4Vkc84Jrv/fHxMlijJp937+0UeK8cuUIlWeTAjMLgMe7EcZKeXRckb7Dfaoo+NylYsStiE5iAO0Z66kHx+4+VdlHu6HII6jy929BMdi+n9zqn+HxHwP8MV0RnKceW7RVQhJVSv4GtHHZJVZZJXYOQzgscMwxjPhtgbdNhtVdr+WNXRJHRHGHVWI1D2/htQSO40nbp1FEhLrX2+NRk5qW638ye2NbaRL/AE7OJe17WQy40685On+75Y9mMZ360yDj8wdn7Vw7roZ9Taiu3dz4D3Yx4YqhK5HQn76gYtnx/jVVOT7X8xHCPcgnHcsjB4mKSLnSynBGQQcH3Ej41VN/J2XZa2EWrV2ee6WxjVjx6D7qhiuCBvmmSyBskdfxpYuS4GaT5ouXnGJpRiWRnXqQxGCwGAz49c421Nk1DNxiZi5MjEyKEk3HfVcYVvYMDb2VR101m2+NXuV9Se2K7ApDx+fKEzP82nZxd7+zToVA6EEAZBznAznApT8SkLrJ2jdrH/ZMMfN+xFA0r16AChBbPnUkc4Gx92dqLn1TYJR7gHcdvaT/ACm1kdJASS6nvKWzqz5g5Oc5670Pm5pumuVuWnka5jIMchOSmM7KPVUbnugY3PnWulQNWV4xwXRlkHd/eH933ez8K9TTand7Mup5up0232ogeeUuzM5LOxLMx6szHJJ9pJqKpCKYRXecA1qbTyKYRWgfQ/oo+iLb7b9RLSpeij6Itvtv1EtKgDxjmr9vu/rVx+c9C6J81ft939auPznoZU2Vi6Ltu2qPHiOn8+4/wotwC6wxB6Nv8QN/4Z/0igVjJhsee3xG/wDyPjVmNij5HUHI/n+djXPlhuTidMJ7ZJm1V6gmfB99Nt3DKCCSDjHuIyP4fhT5I9q8StrpnrXasasv8+NSKagEn8+VOD5pmhSdF8R/6+NWorgfH+FDwfb93/NSath4fjU3Gx0wwHyNqhl8x8apRXHhk/8ANPEhqKhTGssxy1etp/A/Gg2vFWYJ6yUODUyzdL78ULvIw6kdGG6nyP8A76UUd9Q/Gh8yjzO1NjdMLadgy3n6q2xH8Ku2t3g1VvLfPeX1hj4+w/z4VAk+RkHBHWutxUlaDJ03roHp3yMr8aoM3mfhTLa68P8AenTr7dqio06Jt2RFx5/wrnbjOf8A1UbNURarKJPcWZm8utRF/wCcVGH8Pu9lS2SBpo1f1WkRWxscMwBx8DTqIrkNLfycVxptv5zRFrVFR9SgSK3dViy9og0M40sdiB0B9YO3ioy+aaEO3Z9mumbB1AOksQJAK7Ee8DGcgjfOKejJ+kB8Nz4H7/EVa+SM2wViT0wpJI6f74+NSjiMenCEjuSooXUcAlWi1A9H1KMlSQcA9c5c15rUqyyMCsO+e8HhjKHA3ypUk/AHwwUcFfDHU5V0Mrxnlh1XtUQhPEfFht8UcY/7T5VmyK9L4pxdnjYugCFmJcnGlizOMNsSRrfY5B1E4B3rITWyTyKsRXtmbSuMgOTsM+GPbXpYMsujPPzYl1QCppFF25elDopHrY1EBisYOWBY48UBfHXGPE4qtxLhbwthgdJ2VsYDEDvY36Zzg+IGRXYcR7v6Kfoi2+2/US12l6Kfoi2+2/US0q0DxTmw/wBfvPrVx+c9Nfl+cbCNm3KkqCwDqWDISPEFG/0kjI3pc2fSF59auPznrkfMtyM4nkGdjv13Y7+e7ufexPXekY6ONwWdXI7GTUo1nuMQFU415AwVyPW6UQl4LNlfmnBYqACpHrtoUb9O+dGTttVEcx3GSe1fUVCajgsFBJwCRkdfD3Vbg49OwbVK5bUjE53OltcZ/wAr9P8AEKSSXUrFugzwW1l06BG5xuuFbBU7gjzGT18mFFRwyYj+zYADJJUgAHp1rKWPHJUAQyN2eNDLnA0Zc4A8ADIxwPM1pZOMzyHLOckb4wN+hzgbnw9wHkK83PjgpbnZ6GLJNxpUQy2LgFijBB1JBwOnU9P3l+8VD2vmelSXVy7rpZ2ZQxbB6aiSSceeST8arqtc7rsLK+0maXywPdua4rb/AI+P31GHHv8AdTllPw8vGloayygx76eZvvqqZD4bVwVPZ2jbi32madFN8Pxqmr4qQmscTUwrBceG9Q3LGoYJcVI0oIqO2mUspyMfbiqNwuO8P8//APVX5GPgKgfPl/HqPI+yurHKghJXtl0ZVSXB28f4Vdim1DB60MlTT0zoPTzB8jU0NwEXJOw6mqzhfQjOLxSafQtNCfdUtpwtpWwp8QM+GTnH8Ax9gUk9Kzt9zOx2iGB/eO5PuHQVSi47MoYB/WBDE4JIIwV32x12x4nzrox6Wb/k6OLJqoLhcmym4G4fCksuxEh7qYIzkknoO9n/AAnyqK64YyKGlKqOgzIgYkdQFzk4yM+WRWRm49cMMNM+D1AOkHOc7LjzNVVvHDh9RLg6gzHUc+e/XpXR6ou8h62+49BPDYBCrGVUZsbyvox1zhRjYuGUHcd0nxGK0s9pE6gzxv6+WUa1GMhDgZzuM4PWsJPcFzltzgAewDYADwFR6qdaaPa2J6zLuNrxvm6FinycHSAF7ykMB4lsY1keWfHY+VZec17Ls2VyMMG06UDZbUTnc7lItvIEbjFZI0qrHFCPREpZptU2aOTm5dOmOBQN8B21rvlvVI3Gs6sH2jOCQRn9NMJTKiokmoMpCnuY8AM48tyM7dcbUOpVVErbCx5puNsSacaQulUGAvqjOM7Z23qhdX0khBkdnI2Gok4HXb41BmlWgfQnop+iLb7b9RLSpein6Itvtv1EtKgDxLmz6QvPrVx+c9DBSpUjGQ6rNge8f8B/EGlSpJdCsCT94/GtNanuj4f/AIiuUq4dT/FHdp+pI5qoDuffSpVyROiRKnh8akHh8K5SoZpIB+Ap2e9SpVNjHcb1J4UqVIx0IdalFKlWMDktVnpUq3GEwddHvOPDY/HFB+KMcIPDeu0q9PB/JCa//wAog4+NMpUq9A+fFSpUqZAKm0qVACrlKlQAjXKVKtAVKlSoA+hfRT9EW3236iWlSpU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imagenesdedios.net/wp-content/uploads/2013/04/imagenes-de-la-palabra-de-dio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7" y="3212976"/>
            <a:ext cx="3689016" cy="3139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3924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p:cTn id="13" dur="1000" fill="hold"/>
                                        <p:tgtEl>
                                          <p:spTgt spid="1028"/>
                                        </p:tgtEl>
                                        <p:attrNameLst>
                                          <p:attrName>ppt_w</p:attrName>
                                        </p:attrNameLst>
                                      </p:cBhvr>
                                      <p:tavLst>
                                        <p:tav tm="0">
                                          <p:val>
                                            <p:fltVal val="0"/>
                                          </p:val>
                                        </p:tav>
                                        <p:tav tm="100000">
                                          <p:val>
                                            <p:strVal val="#ppt_w"/>
                                          </p:val>
                                        </p:tav>
                                      </p:tavLst>
                                    </p:anim>
                                    <p:anim calcmode="lin" valueType="num">
                                      <p:cBhvr>
                                        <p:cTn id="14" dur="1000" fill="hold"/>
                                        <p:tgtEl>
                                          <p:spTgt spid="1028"/>
                                        </p:tgtEl>
                                        <p:attrNameLst>
                                          <p:attrName>ppt_h</p:attrName>
                                        </p:attrNameLst>
                                      </p:cBhvr>
                                      <p:tavLst>
                                        <p:tav tm="0">
                                          <p:val>
                                            <p:fltVal val="0"/>
                                          </p:val>
                                        </p:tav>
                                        <p:tav tm="100000">
                                          <p:val>
                                            <p:strVal val="#ppt_h"/>
                                          </p:val>
                                        </p:tav>
                                      </p:tavLst>
                                    </p:anim>
                                    <p:anim calcmode="lin" valueType="num">
                                      <p:cBhvr>
                                        <p:cTn id="15" dur="1000" fill="hold"/>
                                        <p:tgtEl>
                                          <p:spTgt spid="1028"/>
                                        </p:tgtEl>
                                        <p:attrNameLst>
                                          <p:attrName>style.rotation</p:attrName>
                                        </p:attrNameLst>
                                      </p:cBhvr>
                                      <p:tavLst>
                                        <p:tav tm="0">
                                          <p:val>
                                            <p:fltVal val="90"/>
                                          </p:val>
                                        </p:tav>
                                        <p:tav tm="100000">
                                          <p:val>
                                            <p:fltVal val="0"/>
                                          </p:val>
                                        </p:tav>
                                      </p:tavLst>
                                    </p:anim>
                                    <p:animEffect transition="in" filter="fade">
                                      <p:cBhvr>
                                        <p:cTn id="16"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60648"/>
            <a:ext cx="8229600" cy="1143000"/>
          </a:xfrm>
        </p:spPr>
        <p:txBody>
          <a:bodyPr>
            <a:normAutofit fontScale="90000"/>
          </a:bodyPr>
          <a:lstStyle/>
          <a:p>
            <a:r>
              <a:rPr lang="es-CO" dirty="0" smtClean="0"/>
              <a:t>VEAMOS SEIS EJEMPLOS TOMADOS DE TRES FUENTES </a:t>
            </a:r>
            <a:endParaRPr lang="es-CO" dirty="0"/>
          </a:p>
        </p:txBody>
      </p:sp>
      <p:sp>
        <p:nvSpPr>
          <p:cNvPr id="4" name="3 Marcador de contenido"/>
          <p:cNvSpPr>
            <a:spLocks noGrp="1"/>
          </p:cNvSpPr>
          <p:nvPr>
            <p:ph sz="half" idx="1"/>
          </p:nvPr>
        </p:nvSpPr>
        <p:spPr>
          <a:xfrm>
            <a:off x="355735" y="1844824"/>
            <a:ext cx="3538736" cy="4061048"/>
          </a:xfrm>
        </p:spPr>
        <p:txBody>
          <a:bodyPr>
            <a:normAutofit fontScale="70000" lnSpcReduction="20000"/>
          </a:bodyPr>
          <a:lstStyle/>
          <a:p>
            <a:r>
              <a:rPr lang="es-CO" sz="3100" b="1" dirty="0" smtClean="0">
                <a:solidFill>
                  <a:srgbClr val="FF0000"/>
                </a:solidFill>
              </a:rPr>
              <a:t>LA BILIA: 1.450 años a. C.</a:t>
            </a:r>
          </a:p>
          <a:p>
            <a:pPr marL="0" indent="0">
              <a:buNone/>
            </a:pPr>
            <a:r>
              <a:rPr lang="es-CO" dirty="0" smtClean="0"/>
              <a:t>La tierra es una esfera: </a:t>
            </a:r>
            <a:r>
              <a:rPr lang="es-CO" dirty="0" smtClean="0">
                <a:solidFill>
                  <a:srgbClr val="FF0000"/>
                </a:solidFill>
              </a:rPr>
              <a:t>Isaías 40:22.</a:t>
            </a:r>
          </a:p>
          <a:p>
            <a:pPr marL="0" indent="0">
              <a:buNone/>
            </a:pPr>
            <a:r>
              <a:rPr lang="es-CO" dirty="0" smtClean="0"/>
              <a:t>Numero incalculable de estrellas: </a:t>
            </a:r>
            <a:r>
              <a:rPr lang="es-CO" dirty="0" smtClean="0">
                <a:solidFill>
                  <a:srgbClr val="FF0000"/>
                </a:solidFill>
              </a:rPr>
              <a:t>Jer.33:22.</a:t>
            </a:r>
          </a:p>
          <a:p>
            <a:pPr marL="0" indent="0">
              <a:buNone/>
            </a:pPr>
            <a:r>
              <a:rPr lang="es-CO" dirty="0" smtClean="0"/>
              <a:t>La tierra flota libre en el espacio: </a:t>
            </a:r>
            <a:r>
              <a:rPr lang="es-CO" dirty="0" smtClean="0">
                <a:solidFill>
                  <a:srgbClr val="FF0000"/>
                </a:solidFill>
              </a:rPr>
              <a:t>Job 26:7</a:t>
            </a:r>
            <a:r>
              <a:rPr lang="es-CO" dirty="0" smtClean="0"/>
              <a:t>.</a:t>
            </a:r>
          </a:p>
          <a:p>
            <a:pPr marL="0" indent="0">
              <a:buNone/>
            </a:pPr>
            <a:r>
              <a:rPr lang="es-CO" dirty="0" smtClean="0"/>
              <a:t>La tierra fue hecha de lo que «no se veía» elementos invisibles o átomos: </a:t>
            </a:r>
            <a:r>
              <a:rPr lang="es-CO" dirty="0" smtClean="0">
                <a:solidFill>
                  <a:srgbClr val="FF0000"/>
                </a:solidFill>
              </a:rPr>
              <a:t>Heb.11:3.</a:t>
            </a:r>
          </a:p>
          <a:p>
            <a:pPr marL="0" indent="0">
              <a:buNone/>
            </a:pPr>
            <a:r>
              <a:rPr lang="es-CO" dirty="0" smtClean="0"/>
              <a:t>La luz se mueve: </a:t>
            </a:r>
            <a:r>
              <a:rPr lang="es-CO" dirty="0" smtClean="0">
                <a:solidFill>
                  <a:srgbClr val="FF0000"/>
                </a:solidFill>
              </a:rPr>
              <a:t>Job 38:19,20.</a:t>
            </a:r>
          </a:p>
          <a:p>
            <a:pPr marL="0" indent="0">
              <a:buNone/>
            </a:pPr>
            <a:r>
              <a:rPr lang="es-CO" dirty="0" smtClean="0"/>
              <a:t>El aire tiene peso: </a:t>
            </a:r>
            <a:r>
              <a:rPr lang="es-CO" dirty="0" smtClean="0">
                <a:solidFill>
                  <a:srgbClr val="FF0000"/>
                </a:solidFill>
              </a:rPr>
              <a:t>Job 28:25.</a:t>
            </a:r>
            <a:endParaRPr lang="es-CO" dirty="0">
              <a:solidFill>
                <a:srgbClr val="FF0000"/>
              </a:solidFill>
            </a:endParaRPr>
          </a:p>
        </p:txBody>
      </p:sp>
      <p:sp>
        <p:nvSpPr>
          <p:cNvPr id="5" name="4 Marcador de contenido"/>
          <p:cNvSpPr>
            <a:spLocks noGrp="1"/>
          </p:cNvSpPr>
          <p:nvPr>
            <p:ph sz="half" idx="2"/>
          </p:nvPr>
        </p:nvSpPr>
        <p:spPr>
          <a:xfrm>
            <a:off x="5390328" y="1844824"/>
            <a:ext cx="3178696" cy="3989040"/>
          </a:xfrm>
        </p:spPr>
        <p:txBody>
          <a:bodyPr>
            <a:normAutofit fontScale="70000" lnSpcReduction="20000"/>
          </a:bodyPr>
          <a:lstStyle/>
          <a:p>
            <a:r>
              <a:rPr lang="es-CO" sz="3100" b="1" dirty="0" smtClean="0">
                <a:solidFill>
                  <a:srgbClr val="FF0000"/>
                </a:solidFill>
              </a:rPr>
              <a:t>LA CIENCIA HOY</a:t>
            </a:r>
          </a:p>
          <a:p>
            <a:pPr marL="0" indent="0">
              <a:buNone/>
            </a:pPr>
            <a:r>
              <a:rPr lang="es-CO" dirty="0" smtClean="0"/>
              <a:t>La tierra es una esfera.</a:t>
            </a:r>
          </a:p>
          <a:p>
            <a:pPr marL="0" indent="0">
              <a:buNone/>
            </a:pPr>
            <a:r>
              <a:rPr lang="es-CO" dirty="0" smtClean="0"/>
              <a:t>Numero incalculable de estrellas.</a:t>
            </a:r>
          </a:p>
          <a:p>
            <a:pPr marL="0" indent="0">
              <a:buNone/>
            </a:pPr>
            <a:r>
              <a:rPr lang="es-CO" dirty="0" smtClean="0"/>
              <a:t>La tierra flota libre en el espacio.</a:t>
            </a:r>
          </a:p>
          <a:p>
            <a:pPr marL="0" indent="0">
              <a:buNone/>
            </a:pPr>
            <a:r>
              <a:rPr lang="es-CO" dirty="0" smtClean="0"/>
              <a:t>La tierra fue echa de elementos invisibles o átomos.</a:t>
            </a:r>
          </a:p>
          <a:p>
            <a:pPr marL="0" indent="0">
              <a:buNone/>
            </a:pPr>
            <a:r>
              <a:rPr lang="es-CO" dirty="0"/>
              <a:t>En el vacío la velocidad de la luz es de 300 mil kilómetros por segundo. </a:t>
            </a:r>
            <a:endParaRPr lang="es-CO" dirty="0" smtClean="0"/>
          </a:p>
          <a:p>
            <a:pPr marL="0" indent="0">
              <a:buNone/>
            </a:pPr>
            <a:r>
              <a:rPr lang="es-CO" dirty="0" smtClean="0"/>
              <a:t>El aire tiene peso.</a:t>
            </a:r>
            <a:endParaRPr lang="es-CO" dirty="0"/>
          </a:p>
        </p:txBody>
      </p:sp>
      <p:sp>
        <p:nvSpPr>
          <p:cNvPr id="6" name="5 Cerrar llave"/>
          <p:cNvSpPr/>
          <p:nvPr/>
        </p:nvSpPr>
        <p:spPr>
          <a:xfrm>
            <a:off x="3923928" y="1844824"/>
            <a:ext cx="360040" cy="367240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7" name="6 Abrir llave"/>
          <p:cNvSpPr/>
          <p:nvPr/>
        </p:nvSpPr>
        <p:spPr>
          <a:xfrm>
            <a:off x="4925391" y="1844824"/>
            <a:ext cx="443480" cy="367240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Tree>
    <p:extLst>
      <p:ext uri="{BB962C8B-B14F-4D97-AF65-F5344CB8AC3E}">
        <p14:creationId xmlns:p14="http://schemas.microsoft.com/office/powerpoint/2010/main" val="7330724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down)">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down)">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down)">
                                      <p:cBhvr>
                                        <p:cTn id="37" dur="500"/>
                                        <p:tgtEl>
                                          <p:spTgt spid="4">
                                            <p:txEl>
                                              <p:pRg st="6" end="6"/>
                                            </p:txEl>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wipe(down)">
                                      <p:cBhvr>
                                        <p:cTn id="45" dur="500"/>
                                        <p:tgtEl>
                                          <p:spTgt spid="5">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5">
                                            <p:txEl>
                                              <p:pRg st="1" end="1"/>
                                            </p:txEl>
                                          </p:spTgt>
                                        </p:tgtEl>
                                        <p:attrNameLst>
                                          <p:attrName>style.visibility</p:attrName>
                                        </p:attrNameLst>
                                      </p:cBhvr>
                                      <p:to>
                                        <p:strVal val="visible"/>
                                      </p:to>
                                    </p:set>
                                    <p:animEffect transition="in" filter="wipe(down)">
                                      <p:cBhvr>
                                        <p:cTn id="50" dur="500"/>
                                        <p:tgtEl>
                                          <p:spTgt spid="5">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
                                            <p:txEl>
                                              <p:pRg st="2" end="2"/>
                                            </p:txEl>
                                          </p:spTgt>
                                        </p:tgtEl>
                                        <p:attrNameLst>
                                          <p:attrName>style.visibility</p:attrName>
                                        </p:attrNameLst>
                                      </p:cBhvr>
                                      <p:to>
                                        <p:strVal val="visible"/>
                                      </p:to>
                                    </p:set>
                                    <p:animEffect transition="in" filter="wipe(down)">
                                      <p:cBhvr>
                                        <p:cTn id="55" dur="500"/>
                                        <p:tgtEl>
                                          <p:spTgt spid="5">
                                            <p:txEl>
                                              <p:pRg st="2" end="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5">
                                            <p:txEl>
                                              <p:pRg st="3" end="3"/>
                                            </p:txEl>
                                          </p:spTgt>
                                        </p:tgtEl>
                                        <p:attrNameLst>
                                          <p:attrName>style.visibility</p:attrName>
                                        </p:attrNameLst>
                                      </p:cBhvr>
                                      <p:to>
                                        <p:strVal val="visible"/>
                                      </p:to>
                                    </p:set>
                                    <p:animEffect transition="in" filter="wipe(down)">
                                      <p:cBhvr>
                                        <p:cTn id="60" dur="500"/>
                                        <p:tgtEl>
                                          <p:spTgt spid="5">
                                            <p:txEl>
                                              <p:pRg st="3" end="3"/>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5">
                                            <p:txEl>
                                              <p:pRg st="4" end="4"/>
                                            </p:txEl>
                                          </p:spTgt>
                                        </p:tgtEl>
                                        <p:attrNameLst>
                                          <p:attrName>style.visibility</p:attrName>
                                        </p:attrNameLst>
                                      </p:cBhvr>
                                      <p:to>
                                        <p:strVal val="visible"/>
                                      </p:to>
                                    </p:set>
                                    <p:animEffect transition="in" filter="wipe(down)">
                                      <p:cBhvr>
                                        <p:cTn id="65" dur="500"/>
                                        <p:tgtEl>
                                          <p:spTgt spid="5">
                                            <p:txEl>
                                              <p:pRg st="4" end="4"/>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
                                            <p:txEl>
                                              <p:pRg st="5" end="5"/>
                                            </p:txEl>
                                          </p:spTgt>
                                        </p:tgtEl>
                                        <p:attrNameLst>
                                          <p:attrName>style.visibility</p:attrName>
                                        </p:attrNameLst>
                                      </p:cBhvr>
                                      <p:to>
                                        <p:strVal val="visible"/>
                                      </p:to>
                                    </p:set>
                                    <p:animEffect transition="in" filter="wipe(down)">
                                      <p:cBhvr>
                                        <p:cTn id="70" dur="500"/>
                                        <p:tgtEl>
                                          <p:spTgt spid="5">
                                            <p:txEl>
                                              <p:pRg st="5" end="5"/>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5">
                                            <p:txEl>
                                              <p:pRg st="6" end="6"/>
                                            </p:txEl>
                                          </p:spTgt>
                                        </p:tgtEl>
                                        <p:attrNameLst>
                                          <p:attrName>style.visibility</p:attrName>
                                        </p:attrNameLst>
                                      </p:cBhvr>
                                      <p:to>
                                        <p:strVal val="visible"/>
                                      </p:to>
                                    </p:set>
                                    <p:animEffect transition="in" filter="wipe(down)">
                                      <p:cBhvr>
                                        <p:cTn id="75" dur="500"/>
                                        <p:tgtEl>
                                          <p:spTgt spid="5">
                                            <p:txEl>
                                              <p:pRg st="6" end="6"/>
                                            </p:txEl>
                                          </p:spTgt>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down)">
                                      <p:cBhvr>
                                        <p:cTn id="7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O" dirty="0" smtClean="0"/>
              <a:t>CREENCIA ANTIGUA</a:t>
            </a:r>
            <a:endParaRPr lang="es-CO" dirty="0"/>
          </a:p>
        </p:txBody>
      </p:sp>
      <p:sp>
        <p:nvSpPr>
          <p:cNvPr id="6" name="5 Marcador de contenido"/>
          <p:cNvSpPr>
            <a:spLocks noGrp="1"/>
          </p:cNvSpPr>
          <p:nvPr>
            <p:ph idx="1"/>
          </p:nvPr>
        </p:nvSpPr>
        <p:spPr>
          <a:xfrm>
            <a:off x="457200" y="1600201"/>
            <a:ext cx="8229600" cy="3412976"/>
          </a:xfrm>
          <a:blipFill>
            <a:blip r:embed="rId2"/>
            <a:tile tx="0" ty="0" sx="100000" sy="100000" flip="none" algn="tl"/>
          </a:blipFill>
        </p:spPr>
        <p:txBody>
          <a:bodyPr>
            <a:normAutofit fontScale="92500" lnSpcReduction="20000"/>
          </a:bodyPr>
          <a:lstStyle/>
          <a:p>
            <a:endParaRPr lang="es-CO" dirty="0" smtClean="0"/>
          </a:p>
          <a:p>
            <a:r>
              <a:rPr lang="es-CO" dirty="0" smtClean="0"/>
              <a:t>La tierra era un disco plano.</a:t>
            </a:r>
          </a:p>
          <a:p>
            <a:r>
              <a:rPr lang="es-CO" dirty="0" smtClean="0"/>
              <a:t>Solo 1.100 estrellas.</a:t>
            </a:r>
          </a:p>
          <a:p>
            <a:r>
              <a:rPr lang="es-CO" dirty="0" smtClean="0"/>
              <a:t>La tierra se sentaba sobre un gran animal.</a:t>
            </a:r>
          </a:p>
          <a:p>
            <a:r>
              <a:rPr lang="es-CO" dirty="0" smtClean="0"/>
              <a:t>La ciencia era ignorante sobre el asunto.</a:t>
            </a:r>
          </a:p>
          <a:p>
            <a:r>
              <a:rPr lang="es-CO" dirty="0" smtClean="0"/>
              <a:t>La luz estaba fija en un lugar.</a:t>
            </a:r>
          </a:p>
          <a:p>
            <a:r>
              <a:rPr lang="es-CO" dirty="0" smtClean="0"/>
              <a:t>El aire no tiene peso.</a:t>
            </a:r>
            <a:endParaRPr lang="es-CO" dirty="0"/>
          </a:p>
        </p:txBody>
      </p:sp>
      <p:sp>
        <p:nvSpPr>
          <p:cNvPr id="7" name="6 Rectángulo"/>
          <p:cNvSpPr/>
          <p:nvPr/>
        </p:nvSpPr>
        <p:spPr>
          <a:xfrm>
            <a:off x="323528" y="5157192"/>
            <a:ext cx="8208912" cy="1200329"/>
          </a:xfrm>
          <a:prstGeom prst="rect">
            <a:avLst/>
          </a:prstGeom>
        </p:spPr>
        <p:txBody>
          <a:bodyPr wrap="square">
            <a:spAutoFit/>
          </a:bodyPr>
          <a:lstStyle/>
          <a:p>
            <a:pPr algn="ctr"/>
            <a:r>
              <a:rPr lang="es-CO" sz="2400" dirty="0"/>
              <a:t>Es así como una de las labores de los científicos de hoy mayor favorecida por la Palabra de </a:t>
            </a:r>
            <a:r>
              <a:rPr lang="es-CO" sz="2400" dirty="0" smtClean="0"/>
              <a:t>Dios </a:t>
            </a:r>
            <a:r>
              <a:rPr lang="es-CO" sz="2400" dirty="0"/>
              <a:t>ha sido </a:t>
            </a:r>
            <a:r>
              <a:rPr lang="es-CO" sz="2400" b="1" dirty="0" smtClean="0"/>
              <a:t>la arqueología:</a:t>
            </a:r>
          </a:p>
          <a:p>
            <a:pPr algn="ctr"/>
            <a:r>
              <a:rPr lang="es-CO" sz="2400" dirty="0" smtClean="0"/>
              <a:t>Recuerda las palabras de Jesús.  </a:t>
            </a:r>
            <a:r>
              <a:rPr lang="es-CO" sz="2400" dirty="0" smtClean="0">
                <a:solidFill>
                  <a:srgbClr val="FF0000"/>
                </a:solidFill>
              </a:rPr>
              <a:t>(lea Luc.19:40).</a:t>
            </a:r>
            <a:endParaRPr lang="es-CO" sz="2400" dirty="0">
              <a:solidFill>
                <a:srgbClr val="FF0000"/>
              </a:solidFill>
            </a:endParaRPr>
          </a:p>
        </p:txBody>
      </p:sp>
    </p:spTree>
    <p:extLst>
      <p:ext uri="{BB962C8B-B14F-4D97-AF65-F5344CB8AC3E}">
        <p14:creationId xmlns:p14="http://schemas.microsoft.com/office/powerpoint/2010/main" val="2453631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6">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6">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6">
                                            <p:txEl>
                                              <p:pRg st="4" end="4"/>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p:cTn id="31" dur="1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5" end="5"/>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calcmode="lin" valueType="num">
                                      <p:cBhvr>
                                        <p:cTn id="37" dur="1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6">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6">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6">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1000" fill="hold"/>
                                        <p:tgtEl>
                                          <p:spTgt spid="7"/>
                                        </p:tgtEl>
                                        <p:attrNameLst>
                                          <p:attrName>ppt_w</p:attrName>
                                        </p:attrNameLst>
                                      </p:cBhvr>
                                      <p:tavLst>
                                        <p:tav tm="0">
                                          <p:val>
                                            <p:fltVal val="0"/>
                                          </p:val>
                                        </p:tav>
                                        <p:tav tm="100000">
                                          <p:val>
                                            <p:strVal val="#ppt_w"/>
                                          </p:val>
                                        </p:tav>
                                      </p:tavLst>
                                    </p:anim>
                                    <p:anim calcmode="lin" valueType="num">
                                      <p:cBhvr>
                                        <p:cTn id="46" dur="1000" fill="hold"/>
                                        <p:tgtEl>
                                          <p:spTgt spid="7"/>
                                        </p:tgtEl>
                                        <p:attrNameLst>
                                          <p:attrName>ppt_h</p:attrName>
                                        </p:attrNameLst>
                                      </p:cBhvr>
                                      <p:tavLst>
                                        <p:tav tm="0">
                                          <p:val>
                                            <p:fltVal val="0"/>
                                          </p:val>
                                        </p:tav>
                                        <p:tav tm="100000">
                                          <p:val>
                                            <p:strVal val="#ppt_h"/>
                                          </p:val>
                                        </p:tav>
                                      </p:tavLst>
                                    </p:anim>
                                    <p:anim calcmode="lin" valueType="num">
                                      <p:cBhvr>
                                        <p:cTn id="47" dur="1000" fill="hold"/>
                                        <p:tgtEl>
                                          <p:spTgt spid="7"/>
                                        </p:tgtEl>
                                        <p:attrNameLst>
                                          <p:attrName>style.rotation</p:attrName>
                                        </p:attrNameLst>
                                      </p:cBhvr>
                                      <p:tavLst>
                                        <p:tav tm="0">
                                          <p:val>
                                            <p:fltVal val="90"/>
                                          </p:val>
                                        </p:tav>
                                        <p:tav tm="100000">
                                          <p:val>
                                            <p:fltVal val="0"/>
                                          </p:val>
                                        </p:tav>
                                      </p:tavLst>
                                    </p:anim>
                                    <p:animEffect transition="in" filter="fade">
                                      <p:cBhvr>
                                        <p:cTn id="4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a:bodyPr>
          <a:lstStyle/>
          <a:p>
            <a:pPr marL="0" indent="0" algn="ctr">
              <a:buNone/>
            </a:pPr>
            <a:endParaRPr lang="es-CO" dirty="0" smtClean="0"/>
          </a:p>
          <a:p>
            <a:pPr marL="0" indent="0" algn="ctr">
              <a:buNone/>
            </a:pPr>
            <a:r>
              <a:rPr lang="es-CO" dirty="0" smtClean="0"/>
              <a:t>Con </a:t>
            </a:r>
            <a:r>
              <a:rPr lang="es-CO" dirty="0"/>
              <a:t>esta pequeña introducción, entramos al tema “LAS DOS LÍNEAS DE LA SIMIENTE DE </a:t>
            </a:r>
            <a:r>
              <a:rPr lang="es-CO" dirty="0" smtClean="0"/>
              <a:t>LA MUJER», o sea,  </a:t>
            </a:r>
          </a:p>
          <a:p>
            <a:pPr marL="0" indent="0" algn="ctr">
              <a:buNone/>
            </a:pPr>
            <a:r>
              <a:rPr lang="es-CO" dirty="0" smtClean="0"/>
              <a:t>«</a:t>
            </a:r>
            <a:r>
              <a:rPr lang="es-CO" b="1" dirty="0" smtClean="0">
                <a:solidFill>
                  <a:srgbClr val="FF0000"/>
                </a:solidFill>
              </a:rPr>
              <a:t>LA SIMIENTE PROMETIDA A LA MUJER</a:t>
            </a:r>
            <a:r>
              <a:rPr lang="es-CO" dirty="0" smtClean="0"/>
              <a:t>».</a:t>
            </a:r>
            <a:endParaRPr lang="es-CO" dirty="0"/>
          </a:p>
          <a:p>
            <a:endParaRPr lang="es-CO" dirty="0" smtClean="0"/>
          </a:p>
          <a:p>
            <a:pPr marL="0" indent="0" algn="ctr">
              <a:buNone/>
            </a:pPr>
            <a:r>
              <a:rPr lang="es-CO" dirty="0" smtClean="0"/>
              <a:t>Para </a:t>
            </a:r>
            <a:r>
              <a:rPr lang="es-CO" dirty="0"/>
              <a:t>empezar veamos qué es </a:t>
            </a:r>
            <a:r>
              <a:rPr lang="es-CO" b="1" dirty="0" smtClean="0"/>
              <a:t>simiente</a:t>
            </a:r>
            <a:endParaRPr lang="es-CO" dirty="0" smtClean="0"/>
          </a:p>
          <a:p>
            <a:pPr marL="0" indent="0" algn="ctr">
              <a:buNone/>
            </a:pPr>
            <a:endParaRPr lang="es-CO" dirty="0" smtClean="0"/>
          </a:p>
          <a:p>
            <a:pPr marL="0" indent="0" algn="ctr">
              <a:buNone/>
            </a:pPr>
            <a:r>
              <a:rPr lang="es-CO" dirty="0" smtClean="0"/>
              <a:t>VEMOS </a:t>
            </a:r>
            <a:r>
              <a:rPr lang="es-CO" dirty="0"/>
              <a:t>QUE LA PALABRA SIMIENTE TIENE DOS SIGNIFICADOS.</a:t>
            </a:r>
          </a:p>
          <a:p>
            <a:pPr marL="0" indent="0" algn="ctr">
              <a:buNone/>
            </a:pPr>
            <a:endParaRPr lang="es-CO" dirty="0"/>
          </a:p>
        </p:txBody>
      </p:sp>
    </p:spTree>
    <p:extLst>
      <p:ext uri="{BB962C8B-B14F-4D97-AF65-F5344CB8AC3E}">
        <p14:creationId xmlns:p14="http://schemas.microsoft.com/office/powerpoint/2010/main" val="244350544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i="1" dirty="0" smtClean="0"/>
              <a:t>1). </a:t>
            </a:r>
            <a:r>
              <a:rPr lang="es-CO" b="1" i="1" u="sng" dirty="0" smtClean="0"/>
              <a:t>En las plantas y árboles</a:t>
            </a:r>
            <a:r>
              <a:rPr lang="es-CO" i="1" dirty="0"/>
              <a:t>:</a:t>
            </a:r>
            <a:endParaRPr lang="es-CO" i="1" dirty="0" smtClean="0"/>
          </a:p>
          <a:p>
            <a:r>
              <a:rPr lang="es-CO" b="1" i="1" dirty="0" smtClean="0"/>
              <a:t>Semilla. </a:t>
            </a:r>
            <a:r>
              <a:rPr lang="es-CO" i="1" dirty="0" smtClean="0">
                <a:solidFill>
                  <a:srgbClr val="FF0000"/>
                </a:solidFill>
              </a:rPr>
              <a:t>(Gén.1:11)</a:t>
            </a:r>
            <a:r>
              <a:rPr lang="es-CO" i="1" dirty="0" smtClean="0"/>
              <a:t>. </a:t>
            </a:r>
            <a:r>
              <a:rPr lang="es-CO" dirty="0" smtClean="0"/>
              <a:t>Después </a:t>
            </a:r>
            <a:r>
              <a:rPr lang="es-CO" dirty="0"/>
              <a:t>dijo Dios: "Produzca la </a:t>
            </a:r>
            <a:r>
              <a:rPr lang="es-CO" dirty="0" smtClean="0"/>
              <a:t>tierra</a:t>
            </a:r>
            <a:r>
              <a:rPr lang="es-CO" baseline="30000" dirty="0"/>
              <a:t> </a:t>
            </a:r>
            <a:r>
              <a:rPr lang="es-CO" dirty="0" smtClean="0"/>
              <a:t>hierba </a:t>
            </a:r>
            <a:r>
              <a:rPr lang="es-CO" dirty="0"/>
              <a:t>verde, hierba que dé </a:t>
            </a:r>
            <a:r>
              <a:rPr lang="es-CO" b="1" dirty="0" smtClean="0"/>
              <a:t>semilla</a:t>
            </a:r>
            <a:r>
              <a:rPr lang="es-CO" dirty="0" smtClean="0"/>
              <a:t> (o </a:t>
            </a:r>
            <a:r>
              <a:rPr lang="es-CO" b="1" dirty="0" smtClean="0"/>
              <a:t>cimiente</a:t>
            </a:r>
            <a:r>
              <a:rPr lang="es-CO" dirty="0" smtClean="0"/>
              <a:t>); </a:t>
            </a:r>
            <a:r>
              <a:rPr lang="es-CO" dirty="0"/>
              <a:t>árbol que dé fruto según su especie, cuya </a:t>
            </a:r>
            <a:r>
              <a:rPr lang="es-CO" b="1" dirty="0" smtClean="0"/>
              <a:t>semilla esté </a:t>
            </a:r>
            <a:r>
              <a:rPr lang="es-CO" b="1" dirty="0"/>
              <a:t>en él</a:t>
            </a:r>
            <a:r>
              <a:rPr lang="es-CO" dirty="0"/>
              <a:t>, sobre la tierra". Y fue así</a:t>
            </a:r>
            <a:r>
              <a:rPr lang="es-CO" dirty="0" smtClean="0"/>
              <a:t>. </a:t>
            </a:r>
          </a:p>
          <a:p>
            <a:r>
              <a:rPr lang="es-CO" i="1" dirty="0" smtClean="0"/>
              <a:t>Grano y fruto (semilla) según su especie producen </a:t>
            </a:r>
            <a:r>
              <a:rPr lang="es-CO" i="1" dirty="0"/>
              <a:t>las plantas y </a:t>
            </a:r>
            <a:r>
              <a:rPr lang="es-CO" i="1" dirty="0" smtClean="0"/>
              <a:t>árboles que </a:t>
            </a:r>
            <a:r>
              <a:rPr lang="es-CO" i="1" dirty="0"/>
              <a:t>al caer o ser </a:t>
            </a:r>
            <a:r>
              <a:rPr lang="es-CO" i="1" dirty="0" smtClean="0"/>
              <a:t>sembrada </a:t>
            </a:r>
            <a:r>
              <a:rPr lang="es-CO" i="1" dirty="0"/>
              <a:t>produce nuevas plantas </a:t>
            </a:r>
            <a:r>
              <a:rPr lang="es-CO" i="1" dirty="0" smtClean="0"/>
              <a:t>siempre de </a:t>
            </a:r>
            <a:r>
              <a:rPr lang="es-CO" i="1" dirty="0"/>
              <a:t>la misma especie. </a:t>
            </a:r>
            <a:endParaRPr lang="es-CO" dirty="0"/>
          </a:p>
          <a:p>
            <a:pPr marL="0" indent="0">
              <a:buNone/>
            </a:pPr>
            <a:r>
              <a:rPr lang="es-CO" b="1" i="1" u="sng" dirty="0" smtClean="0"/>
              <a:t>2). En las especies animal y humana</a:t>
            </a:r>
            <a:r>
              <a:rPr lang="es-CO" i="1" dirty="0" smtClean="0"/>
              <a:t>, masculino.</a:t>
            </a:r>
          </a:p>
          <a:p>
            <a:r>
              <a:rPr lang="es-CO" i="1" dirty="0"/>
              <a:t> </a:t>
            </a:r>
            <a:r>
              <a:rPr lang="es-CO" b="1" i="1" dirty="0"/>
              <a:t>semen.</a:t>
            </a:r>
            <a:r>
              <a:rPr lang="es-CO" i="1" dirty="0"/>
              <a:t> (Del lat. semen</a:t>
            </a:r>
            <a:r>
              <a:rPr lang="es-CO" i="1" dirty="0" smtClean="0"/>
              <a:t>). Conjunto </a:t>
            </a:r>
            <a:r>
              <a:rPr lang="es-CO" i="1" dirty="0"/>
              <a:t>de espermatozoides y sustancias fluidas que se producen en el aparato </a:t>
            </a:r>
            <a:r>
              <a:rPr lang="es-CO" i="1" dirty="0" smtClean="0"/>
              <a:t>genital </a:t>
            </a:r>
            <a:r>
              <a:rPr lang="es-CO" i="1" dirty="0"/>
              <a:t>de los animales y de </a:t>
            </a:r>
            <a:r>
              <a:rPr lang="es-CO" i="1" dirty="0" smtClean="0"/>
              <a:t>los humanos, </a:t>
            </a:r>
            <a:r>
              <a:rPr lang="es-CO" b="1" i="1" dirty="0" smtClean="0"/>
              <a:t>es la mitad de la semilla</a:t>
            </a:r>
            <a:r>
              <a:rPr lang="es-CO" b="1" i="1" dirty="0"/>
              <a:t> </a:t>
            </a:r>
            <a:r>
              <a:rPr lang="es-CO" b="1" i="1" dirty="0" smtClean="0"/>
              <a:t>que contienen</a:t>
            </a:r>
            <a:r>
              <a:rPr lang="es-CO" b="1" i="1" dirty="0"/>
              <a:t> </a:t>
            </a:r>
            <a:r>
              <a:rPr lang="es-CO" b="1" i="1" dirty="0" smtClean="0"/>
              <a:t>los vegetales.</a:t>
            </a:r>
            <a:endParaRPr lang="es-CO" b="1" dirty="0"/>
          </a:p>
        </p:txBody>
      </p:sp>
    </p:spTree>
    <p:extLst>
      <p:ext uri="{BB962C8B-B14F-4D97-AF65-F5344CB8AC3E}">
        <p14:creationId xmlns:p14="http://schemas.microsoft.com/office/powerpoint/2010/main" val="158254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u="sng" dirty="0" smtClean="0"/>
              <a:t>3). </a:t>
            </a:r>
            <a:r>
              <a:rPr lang="es-CO" b="1" u="sng" dirty="0" smtClean="0"/>
              <a:t>La mujer es la coparticipe con el hombre al aportar la otra mitad de la semilla</a:t>
            </a:r>
            <a:r>
              <a:rPr lang="es-CO" dirty="0" smtClean="0"/>
              <a:t>:  </a:t>
            </a:r>
            <a:r>
              <a:rPr lang="es-CO" dirty="0" smtClean="0">
                <a:solidFill>
                  <a:srgbClr val="FF0000"/>
                </a:solidFill>
              </a:rPr>
              <a:t>Gén.1:28</a:t>
            </a:r>
            <a:r>
              <a:rPr lang="es-CO" dirty="0" smtClean="0"/>
              <a:t>.</a:t>
            </a:r>
            <a:r>
              <a:rPr lang="es-CO" dirty="0"/>
              <a:t> </a:t>
            </a:r>
            <a:r>
              <a:rPr lang="es-CO" b="1" dirty="0"/>
              <a:t>Los </a:t>
            </a:r>
            <a:r>
              <a:rPr lang="es-CO" b="1" dirty="0" smtClean="0"/>
              <a:t>bendijo</a:t>
            </a:r>
            <a:r>
              <a:rPr lang="es-CO" b="1" baseline="30000" dirty="0"/>
              <a:t> </a:t>
            </a:r>
            <a:r>
              <a:rPr lang="es-CO" b="1" dirty="0" smtClean="0"/>
              <a:t>Dios </a:t>
            </a:r>
            <a:r>
              <a:rPr lang="es-CO" b="1" dirty="0"/>
              <a:t>y les dijo: "</a:t>
            </a:r>
            <a:r>
              <a:rPr lang="es-CO" b="1" u="sng" dirty="0"/>
              <a:t>Fructificad y multiplicaos</a:t>
            </a:r>
            <a:r>
              <a:rPr lang="es-CO" dirty="0" smtClean="0"/>
              <a:t>;…» Los dos.</a:t>
            </a:r>
          </a:p>
          <a:p>
            <a:endParaRPr lang="es-CO" dirty="0" smtClean="0"/>
          </a:p>
          <a:p>
            <a:r>
              <a:rPr lang="es-CO" dirty="0"/>
              <a:t>A</a:t>
            </a:r>
            <a:r>
              <a:rPr lang="es-CO" dirty="0" smtClean="0"/>
              <a:t> esta </a:t>
            </a:r>
            <a:r>
              <a:rPr lang="es-CO" b="1" dirty="0" smtClean="0"/>
              <a:t>semilla </a:t>
            </a:r>
            <a:r>
              <a:rPr lang="es-CO" dirty="0" smtClean="0"/>
              <a:t>o</a:t>
            </a:r>
            <a:r>
              <a:rPr lang="es-CO" b="1" dirty="0" smtClean="0"/>
              <a:t> simiente</a:t>
            </a:r>
            <a:r>
              <a:rPr lang="es-CO" dirty="0" smtClean="0"/>
              <a:t>, cosa que es causa u origen de que preceden otras</a:t>
            </a:r>
            <a:r>
              <a:rPr lang="es-CO" dirty="0"/>
              <a:t> se le llama </a:t>
            </a:r>
            <a:r>
              <a:rPr lang="es-CO" b="1" dirty="0"/>
              <a:t>ÓVULO</a:t>
            </a:r>
            <a:r>
              <a:rPr lang="es-CO" dirty="0" smtClean="0"/>
              <a:t>. </a:t>
            </a:r>
            <a:r>
              <a:rPr lang="es-CO" i="1" dirty="0" smtClean="0"/>
              <a:t>(Del latín. </a:t>
            </a:r>
            <a:r>
              <a:rPr lang="es-CO" i="1" dirty="0"/>
              <a:t>mod. ovŭlum, </a:t>
            </a:r>
            <a:r>
              <a:rPr lang="es-CO" i="1" dirty="0" smtClean="0"/>
              <a:t>dimí. </a:t>
            </a:r>
            <a:r>
              <a:rPr lang="es-CO" i="1" dirty="0"/>
              <a:t>de ovum, huevo</a:t>
            </a:r>
            <a:r>
              <a:rPr lang="es-CO" i="1" dirty="0" smtClean="0"/>
              <a:t>).</a:t>
            </a:r>
          </a:p>
          <a:p>
            <a:pPr marL="0" indent="0">
              <a:buNone/>
            </a:pPr>
            <a:r>
              <a:rPr lang="es-CO" b="1" i="1" u="sng" dirty="0" smtClean="0"/>
              <a:t>4). En las plantas:</a:t>
            </a:r>
            <a:r>
              <a:rPr lang="es-CO" i="1" dirty="0" smtClean="0"/>
              <a:t> En Biología,</a:t>
            </a:r>
            <a:r>
              <a:rPr lang="es-CO" i="1" dirty="0"/>
              <a:t> </a:t>
            </a:r>
            <a:r>
              <a:rPr lang="es-CO" i="1" dirty="0" smtClean="0"/>
              <a:t>el ovulo es el </a:t>
            </a:r>
            <a:r>
              <a:rPr lang="es-CO" b="1" i="1" dirty="0" smtClean="0"/>
              <a:t>Gameto </a:t>
            </a:r>
            <a:r>
              <a:rPr lang="es-CO" b="1" i="1" dirty="0"/>
              <a:t>femenino</a:t>
            </a:r>
            <a:r>
              <a:rPr lang="es-CO" i="1" dirty="0"/>
              <a:t>. </a:t>
            </a:r>
            <a:r>
              <a:rPr lang="es-CO" i="1" dirty="0" smtClean="0"/>
              <a:t>Botánica, Cada </a:t>
            </a:r>
            <a:r>
              <a:rPr lang="es-CO" i="1" dirty="0"/>
              <a:t>uno de los cuerpos esferoidales en el ovario de la flor, en que se produce la oosfera, rodeados por una doble membrana provista de un orificio o </a:t>
            </a:r>
            <a:r>
              <a:rPr lang="es-CO" i="1" dirty="0" smtClean="0"/>
              <a:t>micrópilo.</a:t>
            </a:r>
            <a:r>
              <a:rPr lang="es-CO" dirty="0" smtClean="0"/>
              <a:t> </a:t>
            </a:r>
          </a:p>
          <a:p>
            <a:r>
              <a:rPr lang="es-CO" b="1" i="1" dirty="0" smtClean="0"/>
              <a:t>Gameto</a:t>
            </a:r>
            <a:r>
              <a:rPr lang="es-CO" b="1" i="1" dirty="0"/>
              <a:t>.</a:t>
            </a:r>
            <a:r>
              <a:rPr lang="es-CO" i="1" dirty="0"/>
              <a:t> (Del gr. γαμετή, esposa, </a:t>
            </a:r>
            <a:r>
              <a:rPr lang="es-CO" i="1" dirty="0" smtClean="0"/>
              <a:t>y </a:t>
            </a:r>
            <a:r>
              <a:rPr lang="es-CO" i="1" dirty="0"/>
              <a:t>γαμέτης, marido). </a:t>
            </a:r>
            <a:r>
              <a:rPr lang="es-CO" i="1" dirty="0" smtClean="0"/>
              <a:t>En Biol</a:t>
            </a:r>
            <a:r>
              <a:rPr lang="es-CO" i="1" dirty="0"/>
              <a:t>. </a:t>
            </a:r>
            <a:r>
              <a:rPr lang="es-CO" b="1" i="1" dirty="0"/>
              <a:t>Cada una de las células sexuales, masculina y femenina</a:t>
            </a:r>
            <a:r>
              <a:rPr lang="es-CO" i="1" dirty="0"/>
              <a:t>, que al unirse forman el huevo </a:t>
            </a:r>
            <a:r>
              <a:rPr lang="es-CO" i="1" dirty="0" smtClean="0"/>
              <a:t>(las semillas) de </a:t>
            </a:r>
            <a:r>
              <a:rPr lang="es-CO" i="1" dirty="0"/>
              <a:t>las </a:t>
            </a:r>
            <a:r>
              <a:rPr lang="es-CO" i="1" dirty="0" smtClean="0"/>
              <a:t>plantas.</a:t>
            </a:r>
            <a:endParaRPr lang="es-CO" dirty="0"/>
          </a:p>
          <a:p>
            <a:endParaRPr lang="es-CO" dirty="0"/>
          </a:p>
          <a:p>
            <a:endParaRPr lang="es-CO" dirty="0"/>
          </a:p>
        </p:txBody>
      </p:sp>
    </p:spTree>
    <p:extLst>
      <p:ext uri="{BB962C8B-B14F-4D97-AF65-F5344CB8AC3E}">
        <p14:creationId xmlns:p14="http://schemas.microsoft.com/office/powerpoint/2010/main" val="179114402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728192"/>
          </a:xfrm>
        </p:spPr>
        <p:txBody>
          <a:bodyPr>
            <a:normAutofit fontScale="92500"/>
          </a:bodyPr>
          <a:lstStyle/>
          <a:p>
            <a:pPr marL="0" indent="0" algn="ctr">
              <a:buNone/>
            </a:pPr>
            <a:r>
              <a:rPr lang="es-CO" dirty="0"/>
              <a:t>De lo anterior podemos decir que de la </a:t>
            </a:r>
            <a:r>
              <a:rPr lang="es-CO" dirty="0" smtClean="0"/>
              <a:t>simiente se desprende la descendencia y en el caso del humano, lo mismo que linaje, familia, estirpe etc.</a:t>
            </a:r>
            <a:endParaRPr lang="es-CO" dirty="0"/>
          </a:p>
        </p:txBody>
      </p:sp>
      <p:sp>
        <p:nvSpPr>
          <p:cNvPr id="2" name="1 Rectángulo"/>
          <p:cNvSpPr/>
          <p:nvPr/>
        </p:nvSpPr>
        <p:spPr>
          <a:xfrm>
            <a:off x="323528" y="2348880"/>
            <a:ext cx="8568952" cy="4524315"/>
          </a:xfrm>
          <a:prstGeom prst="rect">
            <a:avLst/>
          </a:prstGeom>
          <a:blipFill>
            <a:blip r:embed="rId2"/>
            <a:tile tx="0" ty="0" sx="100000" sy="100000" flip="none" algn="tl"/>
          </a:blipFill>
        </p:spPr>
        <p:txBody>
          <a:bodyPr wrap="square">
            <a:spAutoFit/>
          </a:bodyPr>
          <a:lstStyle/>
          <a:p>
            <a:pPr algn="ctr"/>
            <a:r>
              <a:rPr lang="es-CO" sz="3200" b="1" dirty="0"/>
              <a:t>Descendencia.</a:t>
            </a:r>
            <a:r>
              <a:rPr lang="es-CO" sz="3200" dirty="0"/>
              <a:t> (Del lat. </a:t>
            </a:r>
            <a:r>
              <a:rPr lang="es-CO" sz="3200" i="1" dirty="0"/>
              <a:t>descendens, -entis</a:t>
            </a:r>
            <a:r>
              <a:rPr lang="es-CO" sz="3200" dirty="0"/>
              <a:t>). Que quiere decir: «</a:t>
            </a:r>
            <a:r>
              <a:rPr lang="es-CO" sz="3200" b="1" dirty="0"/>
              <a:t>Conjunto de hijos, nietos y demás generaciones sucesivas por línea recta descendente». Casta, linaje, estirpe.</a:t>
            </a:r>
            <a:endParaRPr lang="es-CO" sz="3200" dirty="0"/>
          </a:p>
          <a:p>
            <a:pPr algn="ctr"/>
            <a:r>
              <a:rPr lang="es-CO" sz="3200" dirty="0"/>
              <a:t>Aunque estos conceptos son bien conocidos, los he querido colocar para mostrarles por la ciencia y por la Palabra de Dios, lo que Él diseñó conforme a Su infinita sabiduría para la prolongación de las diferentes especies.</a:t>
            </a:r>
          </a:p>
        </p:txBody>
      </p:sp>
    </p:spTree>
    <p:extLst>
      <p:ext uri="{BB962C8B-B14F-4D97-AF65-F5344CB8AC3E}">
        <p14:creationId xmlns:p14="http://schemas.microsoft.com/office/powerpoint/2010/main" val="3279410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440160"/>
          </a:xfrm>
        </p:spPr>
        <p:txBody>
          <a:bodyPr>
            <a:noAutofit/>
          </a:bodyPr>
          <a:lstStyle/>
          <a:p>
            <a:pPr marL="0" indent="0" algn="ctr">
              <a:buNone/>
            </a:pPr>
            <a:r>
              <a:rPr lang="es-CO" sz="2400" b="1" i="1" dirty="0" smtClean="0">
                <a:solidFill>
                  <a:srgbClr val="FF0000"/>
                </a:solidFill>
              </a:rPr>
              <a:t>VEAMOS LO QUE DICE LA PALABRA DE DIOS ESPECÍFICAMENTE SOBRE  LA </a:t>
            </a:r>
          </a:p>
          <a:p>
            <a:pPr marL="0" indent="0" algn="ctr">
              <a:buNone/>
            </a:pPr>
            <a:r>
              <a:rPr lang="es-CO" sz="2400" b="1" i="1" dirty="0" smtClean="0">
                <a:solidFill>
                  <a:srgbClr val="FF0000"/>
                </a:solidFill>
              </a:rPr>
              <a:t>«CIMIENTE» DE LA MUJER.</a:t>
            </a:r>
          </a:p>
        </p:txBody>
      </p:sp>
      <p:sp>
        <p:nvSpPr>
          <p:cNvPr id="2" name="1 Rectángulo"/>
          <p:cNvSpPr/>
          <p:nvPr/>
        </p:nvSpPr>
        <p:spPr>
          <a:xfrm>
            <a:off x="1259632" y="2348880"/>
            <a:ext cx="6768752" cy="3785652"/>
          </a:xfrm>
          <a:prstGeom prst="rect">
            <a:avLst/>
          </a:prstGeom>
          <a:blipFill>
            <a:blip r:embed="rId2"/>
            <a:tile tx="0" ty="0" sx="100000" sy="100000" flip="none" algn="tl"/>
          </a:blipFill>
        </p:spPr>
        <p:txBody>
          <a:bodyPr wrap="square">
            <a:spAutoFit/>
          </a:bodyPr>
          <a:lstStyle/>
          <a:p>
            <a:pPr algn="ctr"/>
            <a:r>
              <a:rPr lang="es-CO" sz="2400" b="1" i="1" dirty="0">
                <a:solidFill>
                  <a:srgbClr val="FF0000"/>
                </a:solidFill>
              </a:rPr>
              <a:t>Gen 3:15.</a:t>
            </a:r>
            <a:r>
              <a:rPr lang="es-CO" sz="2400" b="1" i="1" dirty="0"/>
              <a:t> Y pondré enemistad entre ti y la mujer, y entre tu simiente y la </a:t>
            </a:r>
            <a:r>
              <a:rPr lang="es-CO" sz="2400" b="1" i="1" u="sng" dirty="0"/>
              <a:t>simiente suya</a:t>
            </a:r>
            <a:r>
              <a:rPr lang="es-CO" sz="2400" i="1" dirty="0"/>
              <a:t>; ésta te herirá en la cabeza, y tú le herirás en el calcañar.</a:t>
            </a:r>
            <a:endParaRPr lang="es-CO" sz="2400" dirty="0"/>
          </a:p>
          <a:p>
            <a:endParaRPr lang="es-CO" sz="2400" dirty="0"/>
          </a:p>
          <a:p>
            <a:pPr algn="ctr"/>
            <a:r>
              <a:rPr lang="es-CO" sz="2400" dirty="0"/>
              <a:t>Note que se menciona la </a:t>
            </a:r>
            <a:r>
              <a:rPr lang="es-CO" sz="2400" u="sng" dirty="0"/>
              <a:t>simiente</a:t>
            </a:r>
            <a:r>
              <a:rPr lang="es-CO" sz="2400" dirty="0"/>
              <a:t> de la mujer, mas no se menciona al hombre. Y si ella tiene simiente quiere decir que tiene descendencia (linaje).</a:t>
            </a:r>
          </a:p>
          <a:p>
            <a:pPr algn="ctr"/>
            <a:r>
              <a:rPr lang="es-CO" sz="2400" dirty="0"/>
              <a:t>La pregunta es: ¿Cómo podría ella tener «simiente», «descendencia», linaje, sin tener la participación de un hombre?</a:t>
            </a:r>
          </a:p>
        </p:txBody>
      </p:sp>
    </p:spTree>
    <p:extLst>
      <p:ext uri="{BB962C8B-B14F-4D97-AF65-F5344CB8AC3E}">
        <p14:creationId xmlns:p14="http://schemas.microsoft.com/office/powerpoint/2010/main" val="19130091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628800"/>
            <a:ext cx="8229600" cy="3816424"/>
          </a:xfrm>
          <a:blipFill>
            <a:blip r:embed="rId2"/>
            <a:tile tx="0" ty="0" sx="100000" sy="100000" flip="none" algn="tl"/>
          </a:blipFill>
        </p:spPr>
        <p:txBody>
          <a:bodyPr>
            <a:normAutofit/>
          </a:bodyPr>
          <a:lstStyle/>
          <a:p>
            <a:pPr marL="0" indent="0">
              <a:buNone/>
            </a:pPr>
            <a:endParaRPr lang="es-CO" dirty="0"/>
          </a:p>
          <a:p>
            <a:pPr marL="0" indent="0" algn="ctr">
              <a:buNone/>
            </a:pPr>
            <a:r>
              <a:rPr lang="es-CO" dirty="0"/>
              <a:t>Dijimos que uno de los significados de </a:t>
            </a:r>
            <a:r>
              <a:rPr lang="es-CO" b="1" dirty="0" smtClean="0"/>
              <a:t>simiente</a:t>
            </a:r>
            <a:r>
              <a:rPr lang="es-CO" dirty="0" smtClean="0"/>
              <a:t> </a:t>
            </a:r>
            <a:r>
              <a:rPr lang="es-CO" dirty="0"/>
              <a:t>es semilla, el femenino de semen. </a:t>
            </a:r>
            <a:endParaRPr lang="es-CO" dirty="0" smtClean="0"/>
          </a:p>
          <a:p>
            <a:pPr marL="0" indent="0" algn="ctr">
              <a:buNone/>
            </a:pPr>
            <a:r>
              <a:rPr lang="es-CO" dirty="0" smtClean="0"/>
              <a:t>En </a:t>
            </a:r>
            <a:r>
              <a:rPr lang="es-CO" dirty="0"/>
              <a:t>el caso de las plantas </a:t>
            </a:r>
            <a:r>
              <a:rPr lang="es-CO" dirty="0" smtClean="0"/>
              <a:t>como el (MANGO</a:t>
            </a:r>
            <a:r>
              <a:rPr lang="es-CO" dirty="0"/>
              <a:t>, AGUACATE, PAPAYA, TOMATE etc), </a:t>
            </a:r>
            <a:r>
              <a:rPr lang="es-CO" b="1" dirty="0"/>
              <a:t>la semilla (SIMIENTE) está en el fruto</a:t>
            </a:r>
            <a:r>
              <a:rPr lang="es-CO" dirty="0"/>
              <a:t>.</a:t>
            </a:r>
          </a:p>
          <a:p>
            <a:endParaRPr lang="es-CO" dirty="0"/>
          </a:p>
        </p:txBody>
      </p:sp>
    </p:spTree>
    <p:extLst>
      <p:ext uri="{BB962C8B-B14F-4D97-AF65-F5344CB8AC3E}">
        <p14:creationId xmlns:p14="http://schemas.microsoft.com/office/powerpoint/2010/main" val="8960994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648072"/>
          </a:xfrm>
        </p:spPr>
        <p:txBody>
          <a:bodyPr>
            <a:normAutofit/>
          </a:bodyPr>
          <a:lstStyle/>
          <a:p>
            <a:pPr marL="0" indent="0" algn="ctr">
              <a:buNone/>
            </a:pPr>
            <a:r>
              <a:rPr lang="es-CO" b="1" dirty="0"/>
              <a:t>VEAMOS </a:t>
            </a:r>
            <a:r>
              <a:rPr lang="es-CO" b="1" dirty="0" smtClean="0"/>
              <a:t>ESTO SOBRE </a:t>
            </a:r>
            <a:r>
              <a:rPr lang="es-CO" b="1" dirty="0"/>
              <a:t>LA PALABRA DE DIOS</a:t>
            </a:r>
            <a:r>
              <a:rPr lang="es-CO" b="1" dirty="0" smtClean="0"/>
              <a:t>.</a:t>
            </a:r>
            <a:endParaRPr lang="es-CO" b="1" dirty="0"/>
          </a:p>
        </p:txBody>
      </p:sp>
      <p:sp>
        <p:nvSpPr>
          <p:cNvPr id="2" name="1 Rectángulo"/>
          <p:cNvSpPr/>
          <p:nvPr/>
        </p:nvSpPr>
        <p:spPr>
          <a:xfrm>
            <a:off x="683568" y="1582341"/>
            <a:ext cx="7848872" cy="4832092"/>
          </a:xfrm>
          <a:prstGeom prst="rect">
            <a:avLst/>
          </a:prstGeom>
          <a:solidFill>
            <a:schemeClr val="accent3">
              <a:lumMod val="40000"/>
              <a:lumOff val="60000"/>
            </a:schemeClr>
          </a:solidFill>
        </p:spPr>
        <p:txBody>
          <a:bodyPr wrap="square">
            <a:spAutoFit/>
          </a:bodyPr>
          <a:lstStyle/>
          <a:p>
            <a:r>
              <a:rPr lang="es-CO" sz="2800" b="1" i="1" dirty="0">
                <a:solidFill>
                  <a:srgbClr val="FF0000"/>
                </a:solidFill>
              </a:rPr>
              <a:t>Lev 27:30.</a:t>
            </a:r>
            <a:r>
              <a:rPr lang="es-CO" sz="2800" i="1" dirty="0"/>
              <a:t> Y el diezmo de la tierra, </a:t>
            </a:r>
            <a:r>
              <a:rPr lang="es-CO" sz="2800" b="1" i="1" u="sng" dirty="0"/>
              <a:t>así de la simiente de la tierra </a:t>
            </a:r>
            <a:r>
              <a:rPr lang="es-CO" sz="2800" i="1" dirty="0"/>
              <a:t>como del fruto de los árboles, de Jehová es; es cosa dedicada a Jehová.</a:t>
            </a:r>
            <a:endParaRPr lang="es-CO" sz="2800" dirty="0"/>
          </a:p>
          <a:p>
            <a:r>
              <a:rPr lang="es-CO" sz="2800" b="1" i="1" dirty="0">
                <a:solidFill>
                  <a:srgbClr val="FF0000"/>
                </a:solidFill>
              </a:rPr>
              <a:t>Eze 17:5. </a:t>
            </a:r>
            <a:r>
              <a:rPr lang="es-CO" sz="2800" b="1" i="1" u="sng" dirty="0"/>
              <a:t>Tomó también de la simiente de la tierra</a:t>
            </a:r>
            <a:r>
              <a:rPr lang="es-CO" sz="2800" i="1" u="sng" dirty="0"/>
              <a:t>, y la puso en un campo bueno para sembrar, la plantó junto a aguas abundantes, la puso como un sauce.</a:t>
            </a:r>
            <a:endParaRPr lang="es-CO" sz="2800" dirty="0"/>
          </a:p>
          <a:p>
            <a:r>
              <a:rPr lang="es-CO" sz="2800" b="1" i="1" dirty="0">
                <a:solidFill>
                  <a:srgbClr val="FF0000"/>
                </a:solidFill>
              </a:rPr>
              <a:t>Gen 30:1.</a:t>
            </a:r>
            <a:r>
              <a:rPr lang="es-CO" sz="2800" i="1" dirty="0"/>
              <a:t> </a:t>
            </a:r>
            <a:r>
              <a:rPr lang="es-CO" sz="2800" b="1" i="1" dirty="0"/>
              <a:t>Viendo Raquel que no daba hijos a Jacob,</a:t>
            </a:r>
            <a:r>
              <a:rPr lang="es-CO" sz="2800" i="1" dirty="0"/>
              <a:t> tuvo envidia de su hermana, y decía a Jacob: Dame hijos, o si no, me muero. </a:t>
            </a:r>
            <a:r>
              <a:rPr lang="es-CO" sz="2800" b="1" i="1" dirty="0"/>
              <a:t>2</a:t>
            </a:r>
            <a:r>
              <a:rPr lang="es-CO" sz="2800" i="1" dirty="0"/>
              <a:t> Y Jacob se enojó contra Raquel, y dijo: </a:t>
            </a:r>
            <a:r>
              <a:rPr lang="es-CO" sz="2800" b="1" i="1" dirty="0"/>
              <a:t>¿Soy yo acaso Dios, que te impidió </a:t>
            </a:r>
            <a:r>
              <a:rPr lang="es-CO" sz="2800" b="1" i="1" u="sng" dirty="0"/>
              <a:t>el fruto de tu vientre</a:t>
            </a:r>
            <a:r>
              <a:rPr lang="es-CO" sz="2800" b="1" i="1" dirty="0"/>
              <a:t>?</a:t>
            </a:r>
            <a:r>
              <a:rPr lang="es-CO" sz="2800" b="1" dirty="0"/>
              <a:t> </a:t>
            </a:r>
            <a:r>
              <a:rPr lang="es-CO" sz="2800" dirty="0"/>
              <a:t> </a:t>
            </a:r>
          </a:p>
        </p:txBody>
      </p:sp>
    </p:spTree>
    <p:extLst>
      <p:ext uri="{BB962C8B-B14F-4D97-AF65-F5344CB8AC3E}">
        <p14:creationId xmlns:p14="http://schemas.microsoft.com/office/powerpoint/2010/main" val="26902036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720080"/>
          </a:xfrm>
        </p:spPr>
        <p:txBody>
          <a:bodyPr>
            <a:normAutofit/>
          </a:bodyPr>
          <a:lstStyle/>
          <a:p>
            <a:pPr marL="0" indent="0" algn="ctr">
              <a:buNone/>
            </a:pPr>
            <a:r>
              <a:rPr lang="es-CO" b="1" dirty="0"/>
              <a:t>¿Qué es un fruto</a:t>
            </a:r>
            <a:r>
              <a:rPr lang="es-CO" b="1" dirty="0" smtClean="0"/>
              <a:t>?</a:t>
            </a:r>
            <a:endParaRPr lang="es-CO" dirty="0"/>
          </a:p>
        </p:txBody>
      </p:sp>
      <p:sp>
        <p:nvSpPr>
          <p:cNvPr id="2" name="1 Rectángulo"/>
          <p:cNvSpPr/>
          <p:nvPr/>
        </p:nvSpPr>
        <p:spPr>
          <a:xfrm>
            <a:off x="755576" y="1412776"/>
            <a:ext cx="7704856" cy="4832092"/>
          </a:xfrm>
          <a:prstGeom prst="rect">
            <a:avLst/>
          </a:prstGeom>
          <a:blipFill>
            <a:blip r:embed="rId2"/>
            <a:tile tx="0" ty="0" sx="100000" sy="100000" flip="none" algn="tl"/>
          </a:blipFill>
        </p:spPr>
        <p:txBody>
          <a:bodyPr wrap="square">
            <a:spAutoFit/>
          </a:bodyPr>
          <a:lstStyle/>
          <a:p>
            <a:pPr algn="ctr"/>
            <a:r>
              <a:rPr lang="es-CO" sz="2800" b="1" i="1" dirty="0"/>
              <a:t>fruto.</a:t>
            </a:r>
            <a:r>
              <a:rPr lang="es-CO" sz="2800" i="1" dirty="0"/>
              <a:t> (Del lat. fructus). Botánica. Producto del desarrollo del </a:t>
            </a:r>
            <a:r>
              <a:rPr lang="es-CO" sz="2800" b="1" i="1" u="sng" dirty="0"/>
              <a:t>ovario de una flor después de la fecundación</a:t>
            </a:r>
            <a:r>
              <a:rPr lang="es-CO" sz="2800" b="1" i="1" dirty="0"/>
              <a:t>. </a:t>
            </a:r>
            <a:r>
              <a:rPr lang="es-CO" sz="2800" b="1" i="1" u="sng" dirty="0"/>
              <a:t>En él quedan contenidas las semillas</a:t>
            </a:r>
            <a:r>
              <a:rPr lang="es-CO" sz="2800" i="1" dirty="0"/>
              <a:t>. </a:t>
            </a:r>
          </a:p>
          <a:p>
            <a:endParaRPr lang="es-CO" sz="2800" i="1" dirty="0" smtClean="0"/>
          </a:p>
          <a:p>
            <a:pPr algn="ctr"/>
            <a:r>
              <a:rPr lang="es-CO" sz="2800" i="1" dirty="0" smtClean="0"/>
              <a:t>Con </a:t>
            </a:r>
            <a:r>
              <a:rPr lang="es-CO" sz="2800" i="1" dirty="0"/>
              <a:t>frecuencia cooperan a la formación del </a:t>
            </a:r>
            <a:r>
              <a:rPr lang="es-CO" sz="2800" b="1" i="1" dirty="0"/>
              <a:t>fruto</a:t>
            </a:r>
            <a:r>
              <a:rPr lang="es-CO" sz="2800" i="1" dirty="0"/>
              <a:t> tanto el cáliz como el receptáculo floral y otros órganos. Producto de las plantas, que, aparte de la utilidad que puede tener, sirve para desarrollar y proteger la semilla. </a:t>
            </a:r>
            <a:r>
              <a:rPr lang="es-CO" sz="2800" b="1" i="1" dirty="0"/>
              <a:t> </a:t>
            </a:r>
            <a:endParaRPr lang="es-CO" sz="2800" b="1" i="1" dirty="0" smtClean="0"/>
          </a:p>
          <a:p>
            <a:pPr algn="ctr"/>
            <a:r>
              <a:rPr lang="es-CO" sz="2800" b="1" i="1" u="sng" dirty="0" smtClean="0"/>
              <a:t>Hijo</a:t>
            </a:r>
            <a:r>
              <a:rPr lang="es-CO" sz="2800" b="1" i="1" u="sng" dirty="0"/>
              <a:t>, con relación a un matrimonio, y, especialmente, con relación a la mujer.</a:t>
            </a:r>
            <a:endParaRPr lang="es-CO" sz="2800" dirty="0"/>
          </a:p>
        </p:txBody>
      </p:sp>
    </p:spTree>
    <p:extLst>
      <p:ext uri="{BB962C8B-B14F-4D97-AF65-F5344CB8AC3E}">
        <p14:creationId xmlns:p14="http://schemas.microsoft.com/office/powerpoint/2010/main" val="20352839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792088"/>
          </a:xfrm>
        </p:spPr>
        <p:txBody>
          <a:bodyPr>
            <a:normAutofit/>
          </a:bodyPr>
          <a:lstStyle/>
          <a:p>
            <a:pPr marL="0" indent="0" algn="ctr">
              <a:buNone/>
            </a:pPr>
            <a:r>
              <a:rPr lang="es-CO" b="1" dirty="0" smtClean="0"/>
              <a:t>¿QUÉ </a:t>
            </a:r>
            <a:r>
              <a:rPr lang="es-CO" b="1" dirty="0"/>
              <a:t>DICE LA ESCRITURA</a:t>
            </a:r>
            <a:r>
              <a:rPr lang="es-CO" b="1" dirty="0" smtClean="0"/>
              <a:t>?</a:t>
            </a:r>
            <a:endParaRPr lang="es-CO" dirty="0"/>
          </a:p>
        </p:txBody>
      </p:sp>
      <p:sp>
        <p:nvSpPr>
          <p:cNvPr id="2" name="1 Rectángulo"/>
          <p:cNvSpPr/>
          <p:nvPr/>
        </p:nvSpPr>
        <p:spPr>
          <a:xfrm>
            <a:off x="232070" y="1484784"/>
            <a:ext cx="5636074" cy="3539430"/>
          </a:xfrm>
          <a:prstGeom prst="rect">
            <a:avLst/>
          </a:prstGeom>
        </p:spPr>
        <p:txBody>
          <a:bodyPr wrap="square">
            <a:spAutoFit/>
          </a:bodyPr>
          <a:lstStyle/>
          <a:p>
            <a:pPr algn="ctr"/>
            <a:r>
              <a:rPr lang="es-CO" sz="2800" b="1" i="1" dirty="0">
                <a:solidFill>
                  <a:srgbClr val="FF0000"/>
                </a:solidFill>
              </a:rPr>
              <a:t>Luc 1:39-42.</a:t>
            </a:r>
            <a:r>
              <a:rPr lang="es-CO" sz="2800" b="1" i="1" dirty="0"/>
              <a:t> </a:t>
            </a:r>
            <a:r>
              <a:rPr lang="es-CO" sz="2800" i="1" dirty="0"/>
              <a:t>En aquellos días, levantándose María, fue de prisa a la montaña, a una ciudad de Judá; </a:t>
            </a:r>
            <a:r>
              <a:rPr lang="es-CO" sz="2800" b="1" i="1" dirty="0"/>
              <a:t>40</a:t>
            </a:r>
            <a:r>
              <a:rPr lang="es-CO" sz="2800" i="1" dirty="0"/>
              <a:t> y entró en casa de Zacarías, y saludó a Elisabet. </a:t>
            </a:r>
            <a:r>
              <a:rPr lang="es-CO" sz="2800" b="1" i="1" dirty="0"/>
              <a:t>41</a:t>
            </a:r>
            <a:r>
              <a:rPr lang="es-CO" sz="2800" i="1" dirty="0"/>
              <a:t> Y aconteció que cuando oyó Elisabet la salutación de María, la criatura saltó en su vientre; </a:t>
            </a:r>
            <a:r>
              <a:rPr lang="es-CO" sz="2800" b="1" i="1" dirty="0"/>
              <a:t>y Elisabet fue llena del Espíritu Santo</a:t>
            </a:r>
            <a:r>
              <a:rPr lang="es-CO" sz="2800" i="1" dirty="0" smtClean="0"/>
              <a:t>,</a:t>
            </a:r>
            <a:endParaRPr lang="es-CO" sz="2800" dirty="0"/>
          </a:p>
        </p:txBody>
      </p:sp>
      <p:pic>
        <p:nvPicPr>
          <p:cNvPr id="1026" name="Picture 2" descr="https://encrypted-tbn2.gstatic.com/images?q=tbn:ANd9GcTPDnU9ofYvYfRxhb6STfMPEaaQRkEW1SFfBwpsLqXw8Uh7jSl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700808"/>
            <a:ext cx="3024336"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259632" y="5229200"/>
            <a:ext cx="5544616" cy="1384995"/>
          </a:xfrm>
          <a:prstGeom prst="rect">
            <a:avLst/>
          </a:prstGeom>
        </p:spPr>
        <p:txBody>
          <a:bodyPr wrap="square">
            <a:spAutoFit/>
          </a:bodyPr>
          <a:lstStyle/>
          <a:p>
            <a:pPr algn="ctr"/>
            <a:r>
              <a:rPr lang="es-CO" i="1" dirty="0"/>
              <a:t> </a:t>
            </a:r>
            <a:r>
              <a:rPr lang="es-CO" sz="2800" b="1" i="1" dirty="0"/>
              <a:t>42</a:t>
            </a:r>
            <a:r>
              <a:rPr lang="es-CO" sz="2800" i="1" dirty="0"/>
              <a:t> </a:t>
            </a:r>
            <a:r>
              <a:rPr lang="es-CO" sz="2800" b="1" i="1" dirty="0"/>
              <a:t>y exclamó a gran voz, y dijo: </a:t>
            </a:r>
            <a:r>
              <a:rPr lang="es-CO" sz="2800" b="1" i="1" u="sng" dirty="0"/>
              <a:t>Bendita tú entre las mujeres, y bendito el fruto de tu vientre.</a:t>
            </a:r>
            <a:endParaRPr lang="es-CO" sz="2800" dirty="0"/>
          </a:p>
        </p:txBody>
      </p:sp>
    </p:spTree>
    <p:extLst>
      <p:ext uri="{BB962C8B-B14F-4D97-AF65-F5344CB8AC3E}">
        <p14:creationId xmlns:p14="http://schemas.microsoft.com/office/powerpoint/2010/main" val="20639838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229600" cy="936104"/>
          </a:xfrm>
        </p:spPr>
        <p:txBody>
          <a:bodyPr>
            <a:normAutofit fontScale="92500" lnSpcReduction="10000"/>
          </a:bodyPr>
          <a:lstStyle/>
          <a:p>
            <a:pPr marL="0" indent="0" algn="ctr">
              <a:buNone/>
            </a:pPr>
            <a:r>
              <a:rPr lang="es-CO" dirty="0"/>
              <a:t>Vemos que la ciencia del hombre confirma </a:t>
            </a:r>
            <a:r>
              <a:rPr lang="es-CO" dirty="0" smtClean="0"/>
              <a:t>lo que dice la </a:t>
            </a:r>
            <a:r>
              <a:rPr lang="es-CO" dirty="0"/>
              <a:t>Palabra de </a:t>
            </a:r>
            <a:r>
              <a:rPr lang="es-CO" dirty="0" smtClean="0"/>
              <a:t>Dios.</a:t>
            </a:r>
            <a:endParaRPr lang="es-CO" dirty="0"/>
          </a:p>
        </p:txBody>
      </p:sp>
      <p:sp>
        <p:nvSpPr>
          <p:cNvPr id="2" name="1 Rectángulo"/>
          <p:cNvSpPr/>
          <p:nvPr/>
        </p:nvSpPr>
        <p:spPr>
          <a:xfrm>
            <a:off x="971600" y="1700808"/>
            <a:ext cx="7272808" cy="4893647"/>
          </a:xfrm>
          <a:prstGeom prst="rect">
            <a:avLst/>
          </a:prstGeom>
          <a:blipFill>
            <a:blip r:embed="rId2"/>
            <a:tile tx="0" ty="0" sx="100000" sy="100000" flip="none" algn="tl"/>
          </a:blipFill>
        </p:spPr>
        <p:txBody>
          <a:bodyPr wrap="square">
            <a:spAutoFit/>
          </a:bodyPr>
          <a:lstStyle/>
          <a:p>
            <a:pPr algn="ctr"/>
            <a:r>
              <a:rPr lang="es-CO" sz="2400" b="1" i="1" dirty="0">
                <a:solidFill>
                  <a:srgbClr val="FF0000"/>
                </a:solidFill>
              </a:rPr>
              <a:t>DEUT 7:12-14</a:t>
            </a:r>
            <a:r>
              <a:rPr lang="es-CO" sz="2400" b="1" i="1" dirty="0"/>
              <a:t>.</a:t>
            </a:r>
            <a:r>
              <a:rPr lang="es-CO" sz="2400" i="1" dirty="0"/>
              <a:t> Y por haber oído estos decretos y haberlos guardado y puesto por obra, Jehová tu Dios guardará contigo el pacto y la misericordia que juró a tus padres. </a:t>
            </a:r>
            <a:r>
              <a:rPr lang="es-CO" sz="2400" b="1" i="1" dirty="0"/>
              <a:t>13</a:t>
            </a:r>
            <a:r>
              <a:rPr lang="es-CO" sz="2400" i="1" dirty="0"/>
              <a:t> Y te amará, te bendecirá y te multiplicará, </a:t>
            </a:r>
            <a:r>
              <a:rPr lang="es-CO" sz="2400" b="1" i="1" u="sng" dirty="0"/>
              <a:t>y bendecirá el fruto de tu vientre y el fruto de tu tierra</a:t>
            </a:r>
            <a:r>
              <a:rPr lang="es-CO" sz="2400" i="1" dirty="0"/>
              <a:t>, tu grano, tu mosto, tu aceite, la cría de tus vacas, y los rebaños de tus ovejas, en la tierra que juró a tus padres que te daría.</a:t>
            </a:r>
            <a:r>
              <a:rPr lang="es-CO" sz="2400" b="1" i="1" dirty="0"/>
              <a:t>14</a:t>
            </a:r>
            <a:r>
              <a:rPr lang="es-CO" sz="2400" i="1" dirty="0"/>
              <a:t> Bendito serás más que todos los pueblos; </a:t>
            </a:r>
            <a:r>
              <a:rPr lang="es-CO" sz="2400" b="1" i="1" u="sng" dirty="0"/>
              <a:t>no habrá en ti varón ni hembra estéril, ni en tus ganados.</a:t>
            </a:r>
            <a:endParaRPr lang="es-CO" sz="2400" dirty="0"/>
          </a:p>
          <a:p>
            <a:pPr algn="ctr"/>
            <a:r>
              <a:rPr lang="es-CO" sz="2400" b="1" dirty="0"/>
              <a:t>La Palabra de Dios promete que si Israel guarda la ley de Dios, no habría en ellos varón ni mujer estéril. Note que </a:t>
            </a:r>
            <a:r>
              <a:rPr lang="es-CO" sz="2400" b="1" u="sng" dirty="0"/>
              <a:t>los nombra a los dos</a:t>
            </a:r>
            <a:r>
              <a:rPr lang="es-CO" sz="2400" b="1" dirty="0"/>
              <a:t>.</a:t>
            </a:r>
            <a:endParaRPr lang="es-CO" sz="2400" dirty="0"/>
          </a:p>
        </p:txBody>
      </p:sp>
    </p:spTree>
    <p:extLst>
      <p:ext uri="{BB962C8B-B14F-4D97-AF65-F5344CB8AC3E}">
        <p14:creationId xmlns:p14="http://schemas.microsoft.com/office/powerpoint/2010/main" val="34468054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8072"/>
          </a:xfrm>
        </p:spPr>
        <p:txBody>
          <a:bodyPr>
            <a:normAutofit/>
          </a:bodyPr>
          <a:lstStyle/>
          <a:p>
            <a:pPr marL="0" indent="0" algn="ctr">
              <a:buNone/>
            </a:pPr>
            <a:r>
              <a:rPr lang="es-CO" b="1" dirty="0"/>
              <a:t>VEAMOS ALGO SOBRE LA ESTERILIDAD</a:t>
            </a:r>
            <a:r>
              <a:rPr lang="es-CO" b="1" dirty="0" smtClean="0"/>
              <a:t>:</a:t>
            </a:r>
            <a:endParaRPr lang="es-CO" dirty="0"/>
          </a:p>
        </p:txBody>
      </p:sp>
      <p:sp>
        <p:nvSpPr>
          <p:cNvPr id="2" name="1 Rectángulo"/>
          <p:cNvSpPr/>
          <p:nvPr/>
        </p:nvSpPr>
        <p:spPr>
          <a:xfrm>
            <a:off x="899592" y="1040686"/>
            <a:ext cx="7416824" cy="5262979"/>
          </a:xfrm>
          <a:prstGeom prst="rect">
            <a:avLst/>
          </a:prstGeom>
          <a:blipFill>
            <a:blip r:embed="rId2"/>
            <a:tile tx="0" ty="0" sx="100000" sy="100000" flip="none" algn="tl"/>
          </a:blipFill>
        </p:spPr>
        <p:txBody>
          <a:bodyPr wrap="square">
            <a:spAutoFit/>
          </a:bodyPr>
          <a:lstStyle/>
          <a:p>
            <a:pPr algn="ctr"/>
            <a:r>
              <a:rPr lang="es-CO" sz="2400" b="1" dirty="0"/>
              <a:t>Estéril. (Del lat. </a:t>
            </a:r>
            <a:r>
              <a:rPr lang="es-CO" sz="2400" b="1" i="1" dirty="0"/>
              <a:t>sterĭlis</a:t>
            </a:r>
            <a:r>
              <a:rPr lang="es-CO" sz="2400" b="1" dirty="0"/>
              <a:t>).  Quiere decir  Que no da fruto, o no produce nada.</a:t>
            </a:r>
            <a:endParaRPr lang="es-CO" sz="2400" dirty="0"/>
          </a:p>
          <a:p>
            <a:pPr algn="ctr"/>
            <a:r>
              <a:rPr lang="es-CO" sz="2400" b="1" i="1" dirty="0">
                <a:solidFill>
                  <a:srgbClr val="FF0000"/>
                </a:solidFill>
              </a:rPr>
              <a:t>Gen 16:1,2</a:t>
            </a:r>
            <a:r>
              <a:rPr lang="es-CO" sz="2400" b="1" i="1" dirty="0"/>
              <a:t>.</a:t>
            </a:r>
            <a:r>
              <a:rPr lang="es-CO" sz="2400" i="1" dirty="0"/>
              <a:t> Saraí mujer de Abram no le daba hijos; y ella tenía una sierva egipcia, que se llamaba Agar.</a:t>
            </a:r>
            <a:r>
              <a:rPr lang="es-CO" sz="2400" b="1" i="1" dirty="0"/>
              <a:t>2. Dijo entonces Saraí a Abram: </a:t>
            </a:r>
            <a:r>
              <a:rPr lang="es-CO" sz="2400" b="1" i="1" u="sng" dirty="0"/>
              <a:t>Ya ves que Jehová me ha hecho estéril</a:t>
            </a:r>
            <a:r>
              <a:rPr lang="es-CO" sz="2400" i="1" u="sng" dirty="0"/>
              <a:t>; </a:t>
            </a:r>
            <a:r>
              <a:rPr lang="es-CO" sz="2400" i="1" dirty="0"/>
              <a:t>te ruego, pues, que te llegues a mi sierva; quizá tendré hijos de ella. Y atendió Abram al ruego de Saraí.</a:t>
            </a:r>
            <a:endParaRPr lang="es-CO" sz="2400" dirty="0"/>
          </a:p>
          <a:p>
            <a:pPr algn="ctr"/>
            <a:r>
              <a:rPr lang="es-CO" sz="2400" b="1" i="1" dirty="0">
                <a:solidFill>
                  <a:srgbClr val="FF0000"/>
                </a:solidFill>
              </a:rPr>
              <a:t>Heb. 11:11</a:t>
            </a:r>
            <a:r>
              <a:rPr lang="es-CO" sz="2400" i="1" dirty="0"/>
              <a:t>. </a:t>
            </a:r>
            <a:r>
              <a:rPr lang="es-CO" sz="2400" b="1" i="1" dirty="0"/>
              <a:t>Por la fe también la misma Sara, siendo estéril, recibió fuerza para concebir; </a:t>
            </a:r>
            <a:r>
              <a:rPr lang="es-CO" sz="2400" b="1" i="1" u="sng" dirty="0"/>
              <a:t>y dio a luz aun fuera del tiempo de la edad</a:t>
            </a:r>
            <a:r>
              <a:rPr lang="es-CO" sz="2400" b="1" i="1" dirty="0"/>
              <a:t>,</a:t>
            </a:r>
            <a:r>
              <a:rPr lang="es-CO" sz="2400" i="1" dirty="0"/>
              <a:t> porque creyó que era fiel quien lo había prometido.</a:t>
            </a:r>
            <a:endParaRPr lang="es-CO" sz="2400" dirty="0"/>
          </a:p>
          <a:p>
            <a:pPr algn="ctr"/>
            <a:r>
              <a:rPr lang="es-CO" sz="2400" b="1" dirty="0"/>
              <a:t>La esterilidad es la incapacidad biológica tanto del hombre como de la mujer para poder concebir un hijo y se da por varios motivos</a:t>
            </a:r>
            <a:endParaRPr lang="es-CO" sz="2400" dirty="0"/>
          </a:p>
        </p:txBody>
      </p:sp>
    </p:spTree>
    <p:extLst>
      <p:ext uri="{BB962C8B-B14F-4D97-AF65-F5344CB8AC3E}">
        <p14:creationId xmlns:p14="http://schemas.microsoft.com/office/powerpoint/2010/main" val="8411775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lgn="ctr">
              <a:buNone/>
            </a:pPr>
            <a:r>
              <a:rPr lang="es-CO" dirty="0" smtClean="0"/>
              <a:t>Entre </a:t>
            </a:r>
            <a:r>
              <a:rPr lang="es-CO" dirty="0"/>
              <a:t>las causas de </a:t>
            </a:r>
            <a:r>
              <a:rPr lang="es-CO" b="1" dirty="0"/>
              <a:t>esterilidad en la mujer </a:t>
            </a:r>
            <a:r>
              <a:rPr lang="es-CO" dirty="0"/>
              <a:t>están:</a:t>
            </a:r>
          </a:p>
          <a:p>
            <a:r>
              <a:rPr lang="es-CO" b="1" u="sng" dirty="0">
                <a:solidFill>
                  <a:srgbClr val="FF0000"/>
                </a:solidFill>
              </a:rPr>
              <a:t>L</a:t>
            </a:r>
            <a:r>
              <a:rPr lang="es-CO" b="1" u="sng" dirty="0" smtClean="0">
                <a:solidFill>
                  <a:srgbClr val="FF0000"/>
                </a:solidFill>
              </a:rPr>
              <a:t>a </a:t>
            </a:r>
            <a:r>
              <a:rPr lang="es-CO" b="1" u="sng" dirty="0">
                <a:solidFill>
                  <a:srgbClr val="FF0000"/>
                </a:solidFill>
              </a:rPr>
              <a:t>edad</a:t>
            </a:r>
            <a:r>
              <a:rPr lang="es-CO" b="1" dirty="0">
                <a:solidFill>
                  <a:srgbClr val="FF0000"/>
                </a:solidFill>
              </a:rPr>
              <a:t>, desnutrición, anemia grave, emotivas, frigidez</a:t>
            </a:r>
            <a:r>
              <a:rPr lang="es-CO" b="1" dirty="0" smtClean="0">
                <a:solidFill>
                  <a:srgbClr val="FF0000"/>
                </a:solidFill>
              </a:rPr>
              <a:t>.  (placer).</a:t>
            </a:r>
            <a:endParaRPr lang="es-CO" b="1" dirty="0">
              <a:solidFill>
                <a:srgbClr val="FF0000"/>
              </a:solidFill>
            </a:endParaRPr>
          </a:p>
          <a:p>
            <a:r>
              <a:rPr lang="es-CO" b="1" u="sng" dirty="0">
                <a:solidFill>
                  <a:srgbClr val="002060"/>
                </a:solidFill>
              </a:rPr>
              <a:t>Entre las de su desarrollo están</a:t>
            </a:r>
            <a:r>
              <a:rPr lang="es-CO" b="1" dirty="0">
                <a:solidFill>
                  <a:srgbClr val="002060"/>
                </a:solidFill>
              </a:rPr>
              <a:t>: ausencia de hipoplasia uterina, malformaciones uterinas, disgenesia gonadal, Síndrome de Kallman, matriz infantil.</a:t>
            </a:r>
          </a:p>
          <a:p>
            <a:r>
              <a:rPr lang="es-CO" b="1" u="sng" dirty="0">
                <a:solidFill>
                  <a:srgbClr val="92D050"/>
                </a:solidFill>
              </a:rPr>
              <a:t>Entre las endocrinas están:</a:t>
            </a:r>
            <a:r>
              <a:rPr lang="es-CO" b="1" dirty="0">
                <a:solidFill>
                  <a:srgbClr val="92D050"/>
                </a:solidFill>
              </a:rPr>
              <a:t> hipopituitarismo, hiperprolactinemia, </a:t>
            </a:r>
            <a:r>
              <a:rPr lang="es-CO" b="1" dirty="0" smtClean="0">
                <a:solidFill>
                  <a:srgbClr val="92D050"/>
                </a:solidFill>
              </a:rPr>
              <a:t>híper </a:t>
            </a:r>
            <a:r>
              <a:rPr lang="es-CO" b="1" dirty="0">
                <a:solidFill>
                  <a:srgbClr val="92D050"/>
                </a:solidFill>
              </a:rPr>
              <a:t>o hipotiroidismo, síndromes adrenogenitales, ovario poliquístico.</a:t>
            </a:r>
          </a:p>
          <a:p>
            <a:r>
              <a:rPr lang="es-CO" b="1" u="sng" dirty="0">
                <a:solidFill>
                  <a:srgbClr val="0070C0"/>
                </a:solidFill>
              </a:rPr>
              <a:t>Entre las enfermedades vaginales:</a:t>
            </a:r>
            <a:r>
              <a:rPr lang="es-CO" b="1" dirty="0">
                <a:solidFill>
                  <a:srgbClr val="0070C0"/>
                </a:solidFill>
              </a:rPr>
              <a:t> inflamación pélvica, tuberculosis, obstrucción tubaria, endometriosis, miomas, poliposis endometrial, cervicitis, vaginitis.</a:t>
            </a:r>
          </a:p>
          <a:p>
            <a:r>
              <a:rPr lang="es-CO" b="1" u="sng" dirty="0">
                <a:solidFill>
                  <a:srgbClr val="7030A0"/>
                </a:solidFill>
              </a:rPr>
              <a:t>Otras causas pueden ser</a:t>
            </a:r>
            <a:r>
              <a:rPr lang="es-CO" b="1" dirty="0">
                <a:solidFill>
                  <a:srgbClr val="7030A0"/>
                </a:solidFill>
              </a:rPr>
              <a:t>: Desajustes emocionales o incompatibilidad inmunológica.</a:t>
            </a:r>
          </a:p>
          <a:p>
            <a:endParaRPr lang="es-CO" dirty="0"/>
          </a:p>
        </p:txBody>
      </p:sp>
    </p:spTree>
    <p:extLst>
      <p:ext uri="{BB962C8B-B14F-4D97-AF65-F5344CB8AC3E}">
        <p14:creationId xmlns:p14="http://schemas.microsoft.com/office/powerpoint/2010/main" val="41021638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heel(1)">
                                      <p:cBhvr>
                                        <p:cTn id="33" dur="20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lgn="ctr">
              <a:buNone/>
            </a:pPr>
            <a:r>
              <a:rPr lang="es-CO" b="1" dirty="0"/>
              <a:t>DE ENTRE ESTAS CAUSAS DE ESTERILIDAD EN LA MUJER, VAMOS A VER SOLO LA QUE REGISTRA LA PALABRA DE DIOS, </a:t>
            </a:r>
            <a:r>
              <a:rPr lang="es-CO" b="1" u="sng" dirty="0"/>
              <a:t>LA QUE TIENE QUE VER CON LA EDAD:</a:t>
            </a:r>
            <a:endParaRPr lang="es-CO" dirty="0"/>
          </a:p>
          <a:p>
            <a:r>
              <a:rPr lang="es-CO" b="1" i="1" dirty="0">
                <a:solidFill>
                  <a:srgbClr val="FF0000"/>
                </a:solidFill>
              </a:rPr>
              <a:t>Gen </a:t>
            </a:r>
            <a:r>
              <a:rPr lang="es-CO" b="1" i="1" dirty="0" smtClean="0">
                <a:solidFill>
                  <a:srgbClr val="FF0000"/>
                </a:solidFill>
              </a:rPr>
              <a:t>17:15-17.</a:t>
            </a:r>
            <a:r>
              <a:rPr lang="es-CO" b="1" i="1" dirty="0"/>
              <a:t> </a:t>
            </a:r>
            <a:r>
              <a:rPr lang="es-CO" i="1" dirty="0"/>
              <a:t>Dijo también Dios a Abraham: A </a:t>
            </a:r>
            <a:r>
              <a:rPr lang="es-CO" i="1" dirty="0" smtClean="0"/>
              <a:t>Saraí </a:t>
            </a:r>
            <a:r>
              <a:rPr lang="es-CO" i="1" dirty="0"/>
              <a:t>tu mujer no la llamarás </a:t>
            </a:r>
            <a:r>
              <a:rPr lang="es-CO" i="1" dirty="0" smtClean="0"/>
              <a:t>Saraí, </a:t>
            </a:r>
            <a:r>
              <a:rPr lang="es-CO" i="1" dirty="0"/>
              <a:t>mas Sara será su nombre. </a:t>
            </a:r>
            <a:r>
              <a:rPr lang="es-CO" b="1" i="1" dirty="0"/>
              <a:t>16</a:t>
            </a:r>
            <a:r>
              <a:rPr lang="es-CO" i="1" dirty="0"/>
              <a:t> Y la bendeciré, </a:t>
            </a:r>
            <a:r>
              <a:rPr lang="es-CO" b="1" i="1" dirty="0"/>
              <a:t>y también te daré de ella hijo</a:t>
            </a:r>
            <a:r>
              <a:rPr lang="es-CO" i="1" dirty="0"/>
              <a:t>; sí, la bendeciré, </a:t>
            </a:r>
            <a:r>
              <a:rPr lang="es-CO" b="1" i="1" u="sng" dirty="0"/>
              <a:t>y vendrá a ser madre de naciones</a:t>
            </a:r>
            <a:r>
              <a:rPr lang="es-CO" b="1" i="1" dirty="0"/>
              <a:t>; reyes de pueblos vendrán de ella</a:t>
            </a:r>
            <a:r>
              <a:rPr lang="es-CO" i="1" dirty="0"/>
              <a:t>. </a:t>
            </a:r>
            <a:r>
              <a:rPr lang="es-CO" b="1" i="1" dirty="0"/>
              <a:t>17</a:t>
            </a:r>
            <a:r>
              <a:rPr lang="es-CO" i="1" dirty="0"/>
              <a:t> Entonces Abraham se postró sobre su rostro, y se rió, y dijo en su corazón: ¿A hombre de cien años ha de nacer hijo? </a:t>
            </a:r>
            <a:r>
              <a:rPr lang="es-CO" i="1" u="sng" dirty="0"/>
              <a:t>¿</a:t>
            </a:r>
            <a:r>
              <a:rPr lang="es-CO" b="1" i="1" u="sng" dirty="0"/>
              <a:t>Y Sara, ya de noventa años, ha de concebir</a:t>
            </a:r>
            <a:r>
              <a:rPr lang="es-CO" i="1" u="sng" dirty="0"/>
              <a:t>?</a:t>
            </a:r>
            <a:endParaRPr lang="es-CO" dirty="0"/>
          </a:p>
          <a:p>
            <a:endParaRPr lang="es-CO" b="1" i="1" dirty="0" smtClean="0"/>
          </a:p>
          <a:p>
            <a:pPr marL="0" indent="0">
              <a:buNone/>
            </a:pPr>
            <a:r>
              <a:rPr lang="es-CO" b="1" i="1" dirty="0" smtClean="0">
                <a:solidFill>
                  <a:srgbClr val="FF0000"/>
                </a:solidFill>
              </a:rPr>
              <a:t>Gen 18:10-12.</a:t>
            </a:r>
            <a:r>
              <a:rPr lang="es-CO" i="1" dirty="0"/>
              <a:t> Entonces dijo: De cierto volveré a ti; y según el tiempo de la vida, he aquí que Sara tu mujer tendrá un hijo. Y Sara escuchaba a la puerta de la tienda, que estaba detrás de él. </a:t>
            </a:r>
            <a:r>
              <a:rPr lang="es-CO" b="1" i="1" dirty="0"/>
              <a:t>11</a:t>
            </a:r>
            <a:r>
              <a:rPr lang="es-CO" i="1" dirty="0"/>
              <a:t>. </a:t>
            </a:r>
            <a:r>
              <a:rPr lang="es-CO" b="1" i="1" dirty="0"/>
              <a:t>Y Abraham y Sara eran viejos, de edad avanzada</a:t>
            </a:r>
            <a:r>
              <a:rPr lang="es-CO" b="1" i="1" u="sng" dirty="0"/>
              <a:t>; </a:t>
            </a:r>
            <a:r>
              <a:rPr lang="es-CO" b="1" i="1" u="sng" dirty="0" smtClean="0"/>
              <a:t> ya </a:t>
            </a:r>
            <a:r>
              <a:rPr lang="es-CO" b="1" i="1" u="sng" dirty="0"/>
              <a:t>Sara le había cesado ya la costumbre de las mujeres.</a:t>
            </a:r>
            <a:r>
              <a:rPr lang="es-CO" i="1" u="sng" dirty="0"/>
              <a:t> </a:t>
            </a:r>
            <a:r>
              <a:rPr lang="es-CO" b="1" i="1" dirty="0"/>
              <a:t>12</a:t>
            </a:r>
            <a:r>
              <a:rPr lang="es-CO" i="1" dirty="0"/>
              <a:t>. Se rió, pues, Sara entre sí, diciendo: ¿Después que he envejecido tendré deleite, siendo también mi señor ya viejo?</a:t>
            </a:r>
            <a:endParaRPr lang="es-CO" dirty="0"/>
          </a:p>
        </p:txBody>
      </p:sp>
    </p:spTree>
    <p:extLst>
      <p:ext uri="{BB962C8B-B14F-4D97-AF65-F5344CB8AC3E}">
        <p14:creationId xmlns:p14="http://schemas.microsoft.com/office/powerpoint/2010/main" val="1606952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heel(1)">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008112"/>
          </a:xfrm>
        </p:spPr>
        <p:txBody>
          <a:bodyPr>
            <a:normAutofit fontScale="92500" lnSpcReduction="10000"/>
          </a:bodyPr>
          <a:lstStyle/>
          <a:p>
            <a:pPr marL="0" indent="0" algn="ctr">
              <a:buNone/>
            </a:pPr>
            <a:r>
              <a:rPr lang="es-CO" b="1" u="sng" dirty="0"/>
              <a:t>A QUÉ SE REFIERE LA PALABRA AL </a:t>
            </a:r>
            <a:r>
              <a:rPr lang="es-CO" b="1" u="sng" dirty="0" smtClean="0"/>
              <a:t>DECIR</a:t>
            </a:r>
          </a:p>
          <a:p>
            <a:pPr marL="0" indent="0" algn="ctr">
              <a:buNone/>
            </a:pPr>
            <a:r>
              <a:rPr lang="es-CO" b="1" u="sng" dirty="0" smtClean="0"/>
              <a:t> </a:t>
            </a:r>
            <a:r>
              <a:rPr lang="es-CO" b="1" u="sng" dirty="0"/>
              <a:t>“LA COSTUMBRE DE LAS MUJERES</a:t>
            </a:r>
            <a:r>
              <a:rPr lang="es-CO" b="1" u="sng" dirty="0" smtClean="0"/>
              <a:t>”</a:t>
            </a:r>
            <a:endParaRPr lang="es-CO" dirty="0"/>
          </a:p>
        </p:txBody>
      </p:sp>
      <p:sp>
        <p:nvSpPr>
          <p:cNvPr id="2" name="1 Rectángulo"/>
          <p:cNvSpPr/>
          <p:nvPr/>
        </p:nvSpPr>
        <p:spPr>
          <a:xfrm>
            <a:off x="395536" y="1556792"/>
            <a:ext cx="8352928" cy="4524315"/>
          </a:xfrm>
          <a:prstGeom prst="rect">
            <a:avLst/>
          </a:prstGeom>
          <a:blipFill>
            <a:blip r:embed="rId2"/>
            <a:tile tx="0" ty="0" sx="100000" sy="100000" flip="none" algn="tl"/>
          </a:blipFill>
        </p:spPr>
        <p:txBody>
          <a:bodyPr wrap="square">
            <a:spAutoFit/>
          </a:bodyPr>
          <a:lstStyle/>
          <a:p>
            <a:pPr algn="ctr"/>
            <a:r>
              <a:rPr lang="es-CO" sz="2400" b="1" i="1" dirty="0" smtClean="0"/>
              <a:t>MENOPAUSIA:</a:t>
            </a:r>
            <a:r>
              <a:rPr lang="es-CO" sz="2400" b="1" i="1" dirty="0"/>
              <a:t> </a:t>
            </a:r>
            <a:r>
              <a:rPr lang="es-CO" sz="2400" i="1" dirty="0"/>
              <a:t>(menopausia viene del griego “men (meno)” mes y “pausis” pausa o sea cesación de las reglas) </a:t>
            </a:r>
            <a:r>
              <a:rPr lang="es-CO" sz="2400" b="1" i="1" u="sng" dirty="0"/>
              <a:t>Cesación de la costumbre de las mujeres</a:t>
            </a:r>
            <a:r>
              <a:rPr lang="es-CO" sz="2400" b="1" i="1" dirty="0"/>
              <a:t>.</a:t>
            </a:r>
            <a:endParaRPr lang="es-CO" sz="2400" dirty="0"/>
          </a:p>
          <a:p>
            <a:pPr algn="ctr"/>
            <a:r>
              <a:rPr lang="es-CO" sz="2400" i="1" dirty="0"/>
              <a:t>Es el período de transición en la vida de una mujer </a:t>
            </a:r>
            <a:r>
              <a:rPr lang="es-CO" sz="2400" b="1" i="1" u="sng" dirty="0"/>
              <a:t>cuando los ovarios dejan de producir óvulos</a:t>
            </a:r>
            <a:r>
              <a:rPr lang="es-CO" sz="2400" i="1" dirty="0"/>
              <a:t>, su cuerpo produce menos estrógeno y progesterona, </a:t>
            </a:r>
            <a:r>
              <a:rPr lang="es-CO" sz="2400" b="1" i="1" u="sng" dirty="0"/>
              <a:t>y la menstruación se vuelve menos frecuente, hasta que finalmente todo esto cesa</a:t>
            </a:r>
            <a:r>
              <a:rPr lang="es-CO" sz="2400" i="1" u="sng" dirty="0"/>
              <a:t>.</a:t>
            </a:r>
            <a:endParaRPr lang="es-CO" sz="2400" dirty="0"/>
          </a:p>
          <a:p>
            <a:pPr algn="ctr"/>
            <a:endParaRPr lang="es-CO" sz="2400" dirty="0"/>
          </a:p>
          <a:p>
            <a:pPr algn="ctr"/>
            <a:r>
              <a:rPr lang="es-CO" sz="2400" dirty="0"/>
              <a:t>La menopausia es un evento natural que ocurre normalmente entre los 45 y 55 años de edad. Una vez que la menopausia se completa (denominada posmenopausia) </a:t>
            </a:r>
            <a:r>
              <a:rPr lang="es-CO" sz="2400" b="1" u="sng" dirty="0"/>
              <a:t>y usted no ha tenido el período por un año, ya no tiene riesgo de quedar en embarazo.</a:t>
            </a:r>
            <a:r>
              <a:rPr lang="es-CO" sz="2400" dirty="0"/>
              <a:t> </a:t>
            </a:r>
          </a:p>
        </p:txBody>
      </p:sp>
    </p:spTree>
    <p:extLst>
      <p:ext uri="{BB962C8B-B14F-4D97-AF65-F5344CB8AC3E}">
        <p14:creationId xmlns:p14="http://schemas.microsoft.com/office/powerpoint/2010/main" val="40872440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04056"/>
          </a:xfrm>
        </p:spPr>
        <p:txBody>
          <a:bodyPr>
            <a:normAutofit fontScale="70000" lnSpcReduction="20000"/>
          </a:bodyPr>
          <a:lstStyle/>
          <a:p>
            <a:pPr marL="0" indent="0" algn="ctr">
              <a:buNone/>
            </a:pPr>
            <a:r>
              <a:rPr lang="es-CO" b="1" dirty="0"/>
              <a:t>VEAMOS ALGO SOBRE EL SISTEMA REPRODUCTOR </a:t>
            </a:r>
            <a:r>
              <a:rPr lang="es-CO" b="1" dirty="0" smtClean="0"/>
              <a:t>FEMENINO</a:t>
            </a:r>
            <a:endParaRPr lang="es-CO" dirty="0"/>
          </a:p>
        </p:txBody>
      </p:sp>
      <p:sp>
        <p:nvSpPr>
          <p:cNvPr id="2" name="1 Rectángulo"/>
          <p:cNvSpPr/>
          <p:nvPr/>
        </p:nvSpPr>
        <p:spPr>
          <a:xfrm>
            <a:off x="323528" y="836712"/>
            <a:ext cx="8568952" cy="5386090"/>
          </a:xfrm>
          <a:prstGeom prst="rect">
            <a:avLst/>
          </a:prstGeom>
        </p:spPr>
        <p:txBody>
          <a:bodyPr wrap="square">
            <a:spAutoFit/>
          </a:bodyPr>
          <a:lstStyle/>
          <a:p>
            <a:pPr algn="ctr"/>
            <a:r>
              <a:rPr lang="es-CO" sz="2400" b="1" u="sng" dirty="0">
                <a:solidFill>
                  <a:srgbClr val="FF0000"/>
                </a:solidFill>
              </a:rPr>
              <a:t>Partes internas del sistema reproductor femenino.</a:t>
            </a:r>
            <a:endParaRPr lang="es-CO" sz="2400" u="sng" dirty="0">
              <a:solidFill>
                <a:srgbClr val="FF0000"/>
              </a:solidFill>
            </a:endParaRPr>
          </a:p>
          <a:p>
            <a:pPr algn="ctr"/>
            <a:r>
              <a:rPr lang="es-CO" sz="2000" b="1" dirty="0" smtClean="0"/>
              <a:t>OVARIOS</a:t>
            </a:r>
            <a:r>
              <a:rPr lang="es-CO" sz="2000" dirty="0" smtClean="0"/>
              <a:t>:</a:t>
            </a:r>
            <a:r>
              <a:rPr lang="es-CO" sz="2000" dirty="0"/>
              <a:t> </a:t>
            </a:r>
            <a:r>
              <a:rPr lang="es-CO" sz="2000" b="1" u="sng" dirty="0"/>
              <a:t>son los órganos productores de gametos femeninos </a:t>
            </a:r>
            <a:r>
              <a:rPr lang="es-CO" sz="2000" dirty="0"/>
              <a:t>u ovocitos, de tamaño variado según la cavidad, y la edad. El proceso de formación de los óvulos, o gametos femeninos, se llama ovulogénesis y se realiza en unas cavidades o folículos cuyas paredes están cubiertas de células que protegen y nutren el óvulo. Cada folículo contiene un solo óvulo, que madura cada 28 días, aproximadamente. </a:t>
            </a:r>
            <a:r>
              <a:rPr lang="es-CO" sz="2000" b="1" u="sng" dirty="0"/>
              <a:t>La ovulogénesis es periódica, a diferencia de la espermatogénesis, que es continua.</a:t>
            </a:r>
            <a:endParaRPr lang="es-CO" sz="2000" dirty="0"/>
          </a:p>
          <a:p>
            <a:pPr algn="ctr"/>
            <a:r>
              <a:rPr lang="es-CO" sz="2000" b="1" dirty="0"/>
              <a:t>﻿</a:t>
            </a:r>
            <a:r>
              <a:rPr lang="es-CO" sz="2000" dirty="0"/>
              <a:t>Tubos uterinos o </a:t>
            </a:r>
            <a:r>
              <a:rPr lang="es-CO" sz="2000" b="1" u="sng" dirty="0"/>
              <a:t>Trompas de Falopio</a:t>
            </a:r>
            <a:r>
              <a:rPr lang="es-CO" sz="2000" dirty="0"/>
              <a:t>: conductos de entre 10 a 13 cm que comunican los ovarios con el útero y tienen como función llevar el óvulo hasta él para que se produzca la fecundación. En raras ocasiones el embrión se puede desarrollar en una de las trompas, produciéndose un </a:t>
            </a:r>
            <a:r>
              <a:rPr lang="es-CO" sz="2000" b="1" u="sng" dirty="0"/>
              <a:t>embarazo ectópico</a:t>
            </a:r>
            <a:r>
              <a:rPr lang="es-CO" sz="2000" dirty="0"/>
              <a:t>. El orificio de apertura de la trompa al útero se llama </a:t>
            </a:r>
            <a:r>
              <a:rPr lang="es-CO" sz="2000" i="1" dirty="0"/>
              <a:t>ostium tubárico</a:t>
            </a:r>
            <a:r>
              <a:rPr lang="es-CO" sz="2000" dirty="0"/>
              <a:t>. </a:t>
            </a:r>
          </a:p>
          <a:p>
            <a:endParaRPr lang="es-CO" sz="2000" dirty="0"/>
          </a:p>
          <a:p>
            <a:pPr algn="ctr"/>
            <a:r>
              <a:rPr lang="es-CO" sz="2000" b="1" dirty="0" smtClean="0"/>
              <a:t>ÚTERO:</a:t>
            </a:r>
            <a:r>
              <a:rPr lang="es-CO" sz="2000" dirty="0" smtClean="0"/>
              <a:t> </a:t>
            </a:r>
            <a:r>
              <a:rPr lang="es-CO" sz="2000" dirty="0"/>
              <a:t>órgano hueco y musculoso en el que se desarrollará el feto. La pared interior del útero es el endometrio, el cual presenta cambios cíclicos mensuales relacionados con el efecto de hormonas producidas en el ovario, los estrógenos.</a:t>
            </a:r>
          </a:p>
        </p:txBody>
      </p:sp>
    </p:spTree>
    <p:extLst>
      <p:ext uri="{BB962C8B-B14F-4D97-AF65-F5344CB8AC3E}">
        <p14:creationId xmlns:p14="http://schemas.microsoft.com/office/powerpoint/2010/main" val="347938029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 calcmode="lin" valueType="num">
                                      <p:cBhvr>
                                        <p:cTn id="20"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1"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6064"/>
          </a:xfrm>
        </p:spPr>
        <p:txBody>
          <a:bodyPr>
            <a:normAutofit lnSpcReduction="10000"/>
          </a:bodyPr>
          <a:lstStyle/>
          <a:p>
            <a:pPr marL="0" indent="0" algn="ctr">
              <a:buNone/>
            </a:pPr>
            <a:r>
              <a:rPr lang="es-CO" b="1" u="sng" dirty="0" smtClean="0"/>
              <a:t>HEMOGLOBINA</a:t>
            </a:r>
            <a:endParaRPr lang="es-CO" dirty="0"/>
          </a:p>
          <a:p>
            <a:endParaRPr lang="es-CO" dirty="0"/>
          </a:p>
        </p:txBody>
      </p:sp>
      <p:sp>
        <p:nvSpPr>
          <p:cNvPr id="2" name="1 Rectángulo"/>
          <p:cNvSpPr/>
          <p:nvPr/>
        </p:nvSpPr>
        <p:spPr>
          <a:xfrm>
            <a:off x="323528" y="1268760"/>
            <a:ext cx="8496944" cy="4893647"/>
          </a:xfrm>
          <a:prstGeom prst="rect">
            <a:avLst/>
          </a:prstGeom>
          <a:blipFill>
            <a:blip r:embed="rId2"/>
            <a:tile tx="0" ty="0" sx="100000" sy="100000" flip="none" algn="tl"/>
          </a:blipFill>
        </p:spPr>
        <p:txBody>
          <a:bodyPr wrap="square">
            <a:spAutoFit/>
          </a:bodyPr>
          <a:lstStyle/>
          <a:p>
            <a:pPr algn="ctr"/>
            <a:r>
              <a:rPr lang="es-CO" sz="2400" dirty="0"/>
              <a:t>La </a:t>
            </a:r>
            <a:r>
              <a:rPr lang="es-CO" sz="2400" b="1" dirty="0"/>
              <a:t>hemoglobina</a:t>
            </a:r>
            <a:r>
              <a:rPr lang="es-CO" sz="2400" dirty="0"/>
              <a:t> (Hb.) es una heteroproteína de la sangre, de color rojo característico, </a:t>
            </a:r>
            <a:r>
              <a:rPr lang="es-CO" sz="2400" b="1" u="sng" dirty="0"/>
              <a:t>que transporta el oxígeno</a:t>
            </a:r>
            <a:r>
              <a:rPr lang="es-CO" sz="2400" dirty="0"/>
              <a:t> desde los órganos respiratorios hasta los tejidos, en vertebrados (</a:t>
            </a:r>
            <a:r>
              <a:rPr lang="es-CO" sz="2400" u="sng" dirty="0"/>
              <a:t>columna vertebral) </a:t>
            </a:r>
            <a:r>
              <a:rPr lang="es-CO" sz="2400" dirty="0"/>
              <a:t>y algunos invertebrados. (carecen de </a:t>
            </a:r>
            <a:r>
              <a:rPr lang="es-CO" sz="2400" u="sng" dirty="0"/>
              <a:t>columna vertebral).</a:t>
            </a:r>
            <a:endParaRPr lang="es-CO" sz="2400" dirty="0"/>
          </a:p>
          <a:p>
            <a:endParaRPr lang="es-CO" sz="2400" b="1" u="sng" dirty="0" smtClean="0"/>
          </a:p>
          <a:p>
            <a:r>
              <a:rPr lang="es-CO" sz="2400" b="1" u="sng" dirty="0" smtClean="0"/>
              <a:t>La </a:t>
            </a:r>
            <a:r>
              <a:rPr lang="es-CO" sz="2400" b="1" u="sng" dirty="0"/>
              <a:t>hemoglobina es un pigmento de color rojo</a:t>
            </a:r>
            <a:r>
              <a:rPr lang="es-CO" sz="2400" dirty="0"/>
              <a:t>, que al interaccionar con el oxígeno toma un color rojo escarlata, que es el color de la sangre arterial y al perder el oxígeno toma un color rojo oscuro, que es el color característico de la sangre venosa.</a:t>
            </a:r>
          </a:p>
          <a:p>
            <a:pPr algn="ctr"/>
            <a:r>
              <a:rPr lang="es-CO" sz="2400" dirty="0"/>
              <a:t>La hemoglobina es la proteína que transporta el oxígeno dentro de los glóbulos rojos y les da su color rojo. Las personas con anemia no tienen suficiente hemoglobina. </a:t>
            </a:r>
            <a:r>
              <a:rPr lang="es-CO" sz="2400" b="1" dirty="0"/>
              <a:t>(De ahí que la persona anémica presente un color amarillento o pálido de su piel </a:t>
            </a:r>
            <a:r>
              <a:rPr lang="es-CO" sz="2400" b="1" dirty="0" smtClean="0"/>
              <a:t>(ictericia).</a:t>
            </a:r>
            <a:endParaRPr lang="es-CO" sz="2400" dirty="0"/>
          </a:p>
        </p:txBody>
      </p:sp>
    </p:spTree>
    <p:extLst>
      <p:ext uri="{BB962C8B-B14F-4D97-AF65-F5344CB8AC3E}">
        <p14:creationId xmlns:p14="http://schemas.microsoft.com/office/powerpoint/2010/main" val="3154081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rmAutofit/>
          </a:bodyPr>
          <a:lstStyle/>
          <a:p>
            <a:pPr marL="0" indent="0" algn="ctr">
              <a:buNone/>
            </a:pPr>
            <a:r>
              <a:rPr lang="es-CO" b="1" u="sng" dirty="0" smtClean="0"/>
              <a:t>SANGRE</a:t>
            </a:r>
            <a:endParaRPr lang="es-CO" dirty="0"/>
          </a:p>
        </p:txBody>
      </p:sp>
      <p:sp>
        <p:nvSpPr>
          <p:cNvPr id="4" name="3 Rectángulo"/>
          <p:cNvSpPr/>
          <p:nvPr/>
        </p:nvSpPr>
        <p:spPr>
          <a:xfrm>
            <a:off x="755576" y="1556792"/>
            <a:ext cx="7704856" cy="4893647"/>
          </a:xfrm>
          <a:prstGeom prst="rect">
            <a:avLst/>
          </a:prstGeom>
          <a:solidFill>
            <a:schemeClr val="tx2">
              <a:lumMod val="40000"/>
              <a:lumOff val="60000"/>
            </a:schemeClr>
          </a:solidFill>
        </p:spPr>
        <p:txBody>
          <a:bodyPr wrap="square">
            <a:spAutoFit/>
          </a:bodyPr>
          <a:lstStyle/>
          <a:p>
            <a:pPr algn="ctr"/>
            <a:r>
              <a:rPr lang="es-CO" sz="2400" dirty="0"/>
              <a:t>Sangre, </a:t>
            </a:r>
            <a:r>
              <a:rPr lang="es-CO" sz="2400" b="1" u="sng" dirty="0"/>
              <a:t>sustancia líquida que circula por las arterias y las venas del organismo</a:t>
            </a:r>
            <a:r>
              <a:rPr lang="es-CO" sz="2400" dirty="0"/>
              <a:t>. </a:t>
            </a:r>
            <a:r>
              <a:rPr lang="es-CO" sz="2400" b="1" u="sng" dirty="0"/>
              <a:t>La sangre es roja brillante o escarlata cuando ha sido oxigenada en los pulmones y pasa a las arterias</a:t>
            </a:r>
            <a:r>
              <a:rPr lang="es-CO" sz="2400" b="1" dirty="0"/>
              <a:t>;</a:t>
            </a:r>
            <a:r>
              <a:rPr lang="es-CO" sz="2400" dirty="0"/>
              <a:t> </a:t>
            </a:r>
            <a:r>
              <a:rPr lang="es-CO" sz="2400" b="1" dirty="0"/>
              <a:t>adquiere una tonalidad más azulada cuando ha cedido su oxígeno para nutrir los tejidos del organismo y regresa a los pulmones a través de las venas y de los pequeños vasos denominados capilares</a:t>
            </a:r>
            <a:r>
              <a:rPr lang="es-CO" sz="2400" dirty="0"/>
              <a:t>. </a:t>
            </a:r>
          </a:p>
          <a:p>
            <a:pPr algn="ctr"/>
            <a:r>
              <a:rPr lang="es-CO" sz="2400" b="1" u="sng" dirty="0"/>
              <a:t>En los pulmones, la sangre cede el dióxido de carbono que ha captado procedente de los tejidos, recibe un nuevo aporte de oxígeno e inicia un nuevo ciclo</a:t>
            </a:r>
            <a:r>
              <a:rPr lang="es-CO" sz="2400" dirty="0"/>
              <a:t>. Este movimiento circulatorio de sangre tiene lugar gracias a la actividad coordinada del corazón, los pulmones y las paredes de los vasos sanguíneos.</a:t>
            </a:r>
          </a:p>
        </p:txBody>
      </p:sp>
    </p:spTree>
    <p:extLst>
      <p:ext uri="{BB962C8B-B14F-4D97-AF65-F5344CB8AC3E}">
        <p14:creationId xmlns:p14="http://schemas.microsoft.com/office/powerpoint/2010/main" val="18180447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
          </a:xfrm>
        </p:spPr>
        <p:txBody>
          <a:bodyPr>
            <a:normAutofit/>
          </a:bodyPr>
          <a:lstStyle/>
          <a:p>
            <a:pPr marL="0" indent="0" algn="ctr">
              <a:buNone/>
            </a:pPr>
            <a:r>
              <a:rPr lang="es-CO" b="1" u="sng" dirty="0"/>
              <a:t>COMPOSICIÓN DE LA </a:t>
            </a:r>
            <a:r>
              <a:rPr lang="es-CO" b="1" u="sng" dirty="0" smtClean="0"/>
              <a:t>SANGRE</a:t>
            </a:r>
            <a:endParaRPr lang="es-CO" dirty="0"/>
          </a:p>
        </p:txBody>
      </p:sp>
      <p:sp>
        <p:nvSpPr>
          <p:cNvPr id="2" name="1 Rectángulo"/>
          <p:cNvSpPr/>
          <p:nvPr/>
        </p:nvSpPr>
        <p:spPr>
          <a:xfrm>
            <a:off x="766710" y="1340768"/>
            <a:ext cx="7776864" cy="5016758"/>
          </a:xfrm>
          <a:prstGeom prst="rect">
            <a:avLst/>
          </a:prstGeom>
          <a:solidFill>
            <a:schemeClr val="accent6">
              <a:lumMod val="20000"/>
              <a:lumOff val="80000"/>
            </a:schemeClr>
          </a:solidFill>
        </p:spPr>
        <p:txBody>
          <a:bodyPr wrap="square">
            <a:spAutoFit/>
          </a:bodyPr>
          <a:lstStyle/>
          <a:p>
            <a:r>
              <a:rPr lang="es-CO" sz="2000" dirty="0"/>
              <a:t>Eritrocitos                 (Glóbulos Rojos – Oxigenación)</a:t>
            </a:r>
          </a:p>
          <a:p>
            <a:r>
              <a:rPr lang="es-CO" sz="2000" dirty="0"/>
              <a:t>Leucocitos                (Glóbulos Blancos – Sistema Inmunológico)</a:t>
            </a:r>
          </a:p>
          <a:p>
            <a:r>
              <a:rPr lang="es-CO" sz="2000" dirty="0"/>
              <a:t>Plaquetas                  (Cicatrización)</a:t>
            </a:r>
          </a:p>
          <a:p>
            <a:r>
              <a:rPr lang="es-CO" sz="2000" dirty="0"/>
              <a:t>Plasma                       (Diferentes sustancias principalmente agua)</a:t>
            </a:r>
          </a:p>
          <a:p>
            <a:pPr algn="ctr"/>
            <a:r>
              <a:rPr lang="es-CO" sz="2000" b="1" dirty="0"/>
              <a:t>VEMOS (AUNQUE MUCHOS YA LO SABÍAMOS) QUE LA SANGRE EN </a:t>
            </a:r>
            <a:r>
              <a:rPr lang="es-CO" sz="2000" b="1" dirty="0" smtClean="0"/>
              <a:t>NADA </a:t>
            </a:r>
            <a:r>
              <a:rPr lang="es-CO" sz="2000" b="1" dirty="0"/>
              <a:t>TIENE QUE VER CON LA FECUNDACIÓN.</a:t>
            </a:r>
          </a:p>
          <a:p>
            <a:endParaRPr lang="es-CO" sz="2000" b="1" dirty="0"/>
          </a:p>
          <a:p>
            <a:pPr algn="ctr"/>
            <a:r>
              <a:rPr lang="es-CO" sz="2000" b="1" dirty="0"/>
              <a:t> </a:t>
            </a:r>
            <a:r>
              <a:rPr lang="es-CO" sz="2000" i="1" dirty="0">
                <a:solidFill>
                  <a:srgbClr val="FF0000"/>
                </a:solidFill>
              </a:rPr>
              <a:t>Números </a:t>
            </a:r>
            <a:r>
              <a:rPr lang="es-CO" sz="2000" i="1" dirty="0" smtClean="0">
                <a:solidFill>
                  <a:srgbClr val="FF0000"/>
                </a:solidFill>
              </a:rPr>
              <a:t>5:28.</a:t>
            </a:r>
            <a:r>
              <a:rPr lang="es-CO" sz="2000" dirty="0" smtClean="0"/>
              <a:t>  </a:t>
            </a:r>
            <a:r>
              <a:rPr lang="es-CO" sz="2000" b="1" i="1" u="sng" dirty="0"/>
              <a:t>Mas si la mujer no fuere inmunda</a:t>
            </a:r>
            <a:r>
              <a:rPr lang="es-CO" sz="2000" i="1" dirty="0"/>
              <a:t>, sino que estuviere limpia, </a:t>
            </a:r>
            <a:r>
              <a:rPr lang="es-CO" sz="2000" b="1" i="1" u="sng" dirty="0"/>
              <a:t>ella será libre, y será fecunda.</a:t>
            </a:r>
            <a:endParaRPr lang="es-CO" sz="2000" dirty="0"/>
          </a:p>
          <a:p>
            <a:pPr algn="ctr"/>
            <a:r>
              <a:rPr lang="es-CO" sz="2000" b="1" dirty="0"/>
              <a:t>fecundación.</a:t>
            </a:r>
            <a:r>
              <a:rPr lang="es-CO" sz="2000" dirty="0"/>
              <a:t> Acción y efecto de fecundar. </a:t>
            </a:r>
            <a:r>
              <a:rPr lang="es-CO" sz="2000" b="1" dirty="0"/>
              <a:t>fecundar.</a:t>
            </a:r>
            <a:r>
              <a:rPr lang="es-CO" sz="2000" dirty="0"/>
              <a:t> (Del lat. </a:t>
            </a:r>
            <a:r>
              <a:rPr lang="es-CO" sz="2000" i="1" dirty="0"/>
              <a:t>fecundāre</a:t>
            </a:r>
            <a:r>
              <a:rPr lang="es-CO" sz="2000" dirty="0"/>
              <a:t>). </a:t>
            </a:r>
            <a:r>
              <a:rPr lang="es-CO" sz="2000" i="1" dirty="0" smtClean="0"/>
              <a:t>Biol</a:t>
            </a:r>
            <a:r>
              <a:rPr lang="es-CO" sz="2000" i="1" dirty="0"/>
              <a:t>.</a:t>
            </a:r>
            <a:r>
              <a:rPr lang="es-CO" sz="2000" dirty="0"/>
              <a:t> </a:t>
            </a:r>
            <a:r>
              <a:rPr lang="es-CO" sz="2000" b="1" u="sng" dirty="0"/>
              <a:t>Unir la célula reproductora masculina a la femenina para dar origen a un nuevo ser</a:t>
            </a:r>
            <a:r>
              <a:rPr lang="es-CO" sz="2000" b="1" dirty="0"/>
              <a:t>.</a:t>
            </a:r>
            <a:endParaRPr lang="es-CO" sz="2000" dirty="0"/>
          </a:p>
          <a:p>
            <a:endParaRPr lang="es-CO" sz="2000" b="1" dirty="0"/>
          </a:p>
          <a:p>
            <a:pPr algn="ctr"/>
            <a:r>
              <a:rPr lang="es-CO" sz="2000" b="1" dirty="0"/>
              <a:t>¿Cuáles son esas células reproductoras MASCULINA y FEMENINA que DAN ORIGEN A UN NUEVO SER? </a:t>
            </a:r>
            <a:endParaRPr lang="es-CO" sz="2000" b="1" dirty="0" smtClean="0"/>
          </a:p>
          <a:p>
            <a:pPr algn="ctr"/>
            <a:r>
              <a:rPr lang="es-CO" sz="2000" b="1" dirty="0" smtClean="0"/>
              <a:t>SON:EL </a:t>
            </a:r>
            <a:r>
              <a:rPr lang="es-CO" sz="2000" b="1" dirty="0"/>
              <a:t>ESPERMATOZOIDE Y  EL ÓVULO.</a:t>
            </a:r>
            <a:endParaRPr lang="es-CO" sz="2000" dirty="0"/>
          </a:p>
        </p:txBody>
      </p:sp>
    </p:spTree>
    <p:extLst>
      <p:ext uri="{BB962C8B-B14F-4D97-AF65-F5344CB8AC3E}">
        <p14:creationId xmlns:p14="http://schemas.microsoft.com/office/powerpoint/2010/main" val="3381791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2">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barn(inVertical)">
                                      <p:cBhvr>
                                        <p:cTn id="39" dur="500"/>
                                        <p:tgtEl>
                                          <p:spTgt spid="2">
                                            <p:txEl>
                                              <p:pRg st="6" end="6"/>
                                            </p:txEl>
                                          </p:spTgt>
                                        </p:tgtEl>
                                      </p:cBhvr>
                                    </p:animEffect>
                                  </p:childTnLst>
                                </p:cTn>
                              </p:par>
                              <p:par>
                                <p:cTn id="40" presetID="16" presetClass="entr" presetSubtype="21" fill="hold" nodeType="with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barn(inVertical)">
                                      <p:cBhvr>
                                        <p:cTn id="42" dur="500"/>
                                        <p:tgtEl>
                                          <p:spTgt spid="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circle(in)">
                                      <p:cBhvr>
                                        <p:cTn id="47" dur="2000"/>
                                        <p:tgtEl>
                                          <p:spTgt spid="2">
                                            <p:txEl>
                                              <p:pRg st="9" end="9"/>
                                            </p:txEl>
                                          </p:spTgt>
                                        </p:tgtEl>
                                      </p:cBhvr>
                                    </p:animEffect>
                                  </p:childTnLst>
                                </p:cTn>
                              </p:par>
                              <p:par>
                                <p:cTn id="48" presetID="6" presetClass="entr" presetSubtype="16" fill="hold" nodeType="withEffect">
                                  <p:stCondLst>
                                    <p:cond delay="0"/>
                                  </p:stCondLst>
                                  <p:childTnLst>
                                    <p:set>
                                      <p:cBhvr>
                                        <p:cTn id="49" dur="1" fill="hold">
                                          <p:stCondLst>
                                            <p:cond delay="0"/>
                                          </p:stCondLst>
                                        </p:cTn>
                                        <p:tgtEl>
                                          <p:spTgt spid="2">
                                            <p:txEl>
                                              <p:pRg st="10" end="10"/>
                                            </p:txEl>
                                          </p:spTgt>
                                        </p:tgtEl>
                                        <p:attrNameLst>
                                          <p:attrName>style.visibility</p:attrName>
                                        </p:attrNameLst>
                                      </p:cBhvr>
                                      <p:to>
                                        <p:strVal val="visible"/>
                                      </p:to>
                                    </p:set>
                                    <p:animEffect transition="in" filter="circle(in)">
                                      <p:cBhvr>
                                        <p:cTn id="50" dur="2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6064"/>
          </a:xfrm>
        </p:spPr>
        <p:txBody>
          <a:bodyPr>
            <a:normAutofit lnSpcReduction="10000"/>
          </a:bodyPr>
          <a:lstStyle/>
          <a:p>
            <a:pPr marL="0" indent="0" algn="ctr">
              <a:buNone/>
            </a:pPr>
            <a:r>
              <a:rPr lang="es-CO" b="1" dirty="0"/>
              <a:t>MOSTREMOS ALGO SOBRE LA </a:t>
            </a:r>
            <a:r>
              <a:rPr lang="es-CO" b="1" dirty="0" smtClean="0"/>
              <a:t>FECUNDACIÓN</a:t>
            </a:r>
            <a:endParaRPr lang="es-CO" dirty="0"/>
          </a:p>
        </p:txBody>
      </p:sp>
      <p:sp>
        <p:nvSpPr>
          <p:cNvPr id="2" name="1 Rectángulo"/>
          <p:cNvSpPr/>
          <p:nvPr/>
        </p:nvSpPr>
        <p:spPr>
          <a:xfrm>
            <a:off x="251520" y="1196752"/>
            <a:ext cx="8712968" cy="5016758"/>
          </a:xfrm>
          <a:prstGeom prst="rect">
            <a:avLst/>
          </a:prstGeom>
          <a:blipFill>
            <a:blip r:embed="rId2"/>
            <a:tile tx="0" ty="0" sx="100000" sy="100000" flip="none" algn="tl"/>
          </a:blipFill>
        </p:spPr>
        <p:txBody>
          <a:bodyPr wrap="square">
            <a:spAutoFit/>
          </a:bodyPr>
          <a:lstStyle/>
          <a:p>
            <a:pPr algn="ctr"/>
            <a:r>
              <a:rPr lang="es-CO" sz="2000" b="1" u="sng" dirty="0"/>
              <a:t>En los ovarios de la mujer </a:t>
            </a:r>
            <a:r>
              <a:rPr lang="es-CO" sz="2000" dirty="0"/>
              <a:t>hay pequeños abultamientos normales, conocidos como folículos, en cada uno de ellos hay un óvulo, que es la célula sexual femenina en la que se encuentra toda la información genética que se va a transmitir de la madre a su hijo o hija. </a:t>
            </a:r>
            <a:r>
              <a:rPr lang="es-CO" sz="2000" b="1" u="sng" dirty="0"/>
              <a:t>Son las únicas células del cuerpo que permiten la reproducción de la especie humana al unirse con los espermatozoides o células sexuales masculinas</a:t>
            </a:r>
            <a:r>
              <a:rPr lang="es-CO" sz="2000" dirty="0"/>
              <a:t>.</a:t>
            </a:r>
          </a:p>
          <a:p>
            <a:endParaRPr lang="es-CO" sz="2000" dirty="0"/>
          </a:p>
          <a:p>
            <a:pPr algn="ctr"/>
            <a:r>
              <a:rPr lang="es-CO" sz="2000" dirty="0"/>
              <a:t> Cuando una niña nace sus ovarios contienen alrededor de 2 millones de óvulos que se van perdiendo paulatinamente, de tal forma que en la pubertad quedan 500 mil más o menos y de ellos sólo 400 a 500 van a madurar y muy pocos de ellos van a originar una nueva vida.</a:t>
            </a:r>
          </a:p>
          <a:p>
            <a:pPr algn="ctr"/>
            <a:r>
              <a:rPr lang="es-CO" sz="2000" dirty="0"/>
              <a:t>Al inicio del ciclo menstrual, es decir en los primeros días de la menstruación, crecen varios folículos y a mediados del ciclo menstrual se lleva a cabo la </a:t>
            </a:r>
            <a:r>
              <a:rPr lang="es-CO" sz="2000" b="1" dirty="0"/>
              <a:t>ovulación</a:t>
            </a:r>
            <a:r>
              <a:rPr lang="es-CO" sz="2000" dirty="0"/>
              <a:t>, o sea el proceso por el cual el folículo se llena de líquido y se rompe dejando salir al óvulo que es capturado por la trompa de Falopio. Por lo general, un sólo óvulo va a desprenderse cada mes y será alternando los ovarios.</a:t>
            </a:r>
          </a:p>
        </p:txBody>
      </p:sp>
    </p:spTree>
    <p:extLst>
      <p:ext uri="{BB962C8B-B14F-4D97-AF65-F5344CB8AC3E}">
        <p14:creationId xmlns:p14="http://schemas.microsoft.com/office/powerpoint/2010/main" val="17717162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8"/>
            <a:ext cx="8134672" cy="1470025"/>
          </a:xfrm>
          <a:blipFill>
            <a:blip r:embed="rId3"/>
            <a:tile tx="0" ty="0" sx="100000" sy="100000" flip="none" algn="tl"/>
          </a:blipFill>
        </p:spPr>
        <p:txBody>
          <a:bodyPr>
            <a:noAutofit/>
          </a:bodyPr>
          <a:lstStyle/>
          <a:p>
            <a:r>
              <a:rPr lang="es-CO" sz="4800" dirty="0" smtClean="0">
                <a:latin typeface="Algerian" pitchFamily="82" charset="0"/>
              </a:rPr>
              <a:t>LAS DOS LINIAS DE LA SIMIENTE de la mujer n°2.</a:t>
            </a:r>
            <a:endParaRPr lang="es-CO" sz="4800" dirty="0">
              <a:latin typeface="Algerian" pitchFamily="82" charset="0"/>
            </a:endParaRPr>
          </a:p>
        </p:txBody>
      </p:sp>
      <p:pic>
        <p:nvPicPr>
          <p:cNvPr id="1026" name="Picture 2" descr="http://2.bp.blogspot.com/-eRqsKTfD0vM/TivMqky-VrI/AAAAAAAAAl0/9TBJRCXfHo4/s1600/La%2Bcruz%2By%2Blos%2Bsuyo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7863" y="2276872"/>
            <a:ext cx="2736305"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4410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440160"/>
          </a:xfrm>
        </p:spPr>
        <p:txBody>
          <a:bodyPr>
            <a:normAutofit lnSpcReduction="10000"/>
          </a:bodyPr>
          <a:lstStyle/>
          <a:p>
            <a:pPr marL="0" indent="0" algn="ctr">
              <a:buNone/>
            </a:pPr>
            <a:r>
              <a:rPr lang="es-CO" b="1" dirty="0" smtClean="0"/>
              <a:t>Ya </a:t>
            </a:r>
            <a:r>
              <a:rPr lang="es-CO" b="1" dirty="0"/>
              <a:t>vimos </a:t>
            </a:r>
            <a:r>
              <a:rPr lang="es-CO" b="1" dirty="0" smtClean="0"/>
              <a:t>en el tema anterior que </a:t>
            </a:r>
            <a:r>
              <a:rPr lang="es-CO" b="1" dirty="0"/>
              <a:t>las dos células (Masculino y femenina) que </a:t>
            </a:r>
            <a:r>
              <a:rPr lang="es-CO" b="1" u="sng" dirty="0" smtClean="0"/>
              <a:t>dan origen a un nuevo ser</a:t>
            </a:r>
            <a:r>
              <a:rPr lang="es-CO" b="1" dirty="0" smtClean="0"/>
              <a:t>, </a:t>
            </a:r>
            <a:r>
              <a:rPr lang="es-CO" b="1" dirty="0"/>
              <a:t>son el espermatozoide y el óvulo</a:t>
            </a:r>
            <a:r>
              <a:rPr lang="es-CO" b="1" dirty="0" smtClean="0"/>
              <a:t>.</a:t>
            </a:r>
            <a:endParaRPr lang="es-CO" dirty="0"/>
          </a:p>
        </p:txBody>
      </p:sp>
      <p:sp>
        <p:nvSpPr>
          <p:cNvPr id="2" name="1 Rectángulo"/>
          <p:cNvSpPr/>
          <p:nvPr/>
        </p:nvSpPr>
        <p:spPr>
          <a:xfrm>
            <a:off x="0" y="1988840"/>
            <a:ext cx="9144000" cy="4955203"/>
          </a:xfrm>
          <a:prstGeom prst="rect">
            <a:avLst/>
          </a:prstGeom>
          <a:solidFill>
            <a:schemeClr val="accent2">
              <a:lumMod val="20000"/>
              <a:lumOff val="80000"/>
            </a:schemeClr>
          </a:solidFill>
        </p:spPr>
        <p:txBody>
          <a:bodyPr wrap="square">
            <a:spAutoFit/>
          </a:bodyPr>
          <a:lstStyle/>
          <a:p>
            <a:pPr algn="ctr"/>
            <a:r>
              <a:rPr lang="es-CO" sz="2400" b="1" u="sng" dirty="0"/>
              <a:t>ESPERMATOZOIDE</a:t>
            </a:r>
            <a:r>
              <a:rPr lang="es-CO" sz="2800" b="1" u="sng" dirty="0"/>
              <a:t> </a:t>
            </a:r>
            <a:endParaRPr lang="es-CO" sz="2800" dirty="0"/>
          </a:p>
          <a:p>
            <a:pPr algn="ctr"/>
            <a:r>
              <a:rPr lang="es-CO" sz="2800" dirty="0"/>
              <a:t>Un </a:t>
            </a:r>
            <a:r>
              <a:rPr lang="es-CO" sz="2800" b="1" dirty="0"/>
              <a:t>espermatozoide</a:t>
            </a:r>
            <a:r>
              <a:rPr lang="es-CO" sz="2800" dirty="0"/>
              <a:t> (</a:t>
            </a:r>
            <a:r>
              <a:rPr lang="es-CO" sz="2800" b="1" dirty="0"/>
              <a:t>del griego </a:t>
            </a:r>
            <a:r>
              <a:rPr lang="es-CO" sz="2800" b="1" i="1" dirty="0"/>
              <a:t>esperma</a:t>
            </a:r>
            <a:r>
              <a:rPr lang="es-CO" sz="2800" b="1" dirty="0"/>
              <a:t>, semilla, y </a:t>
            </a:r>
            <a:r>
              <a:rPr lang="es-CO" sz="2800" b="1" i="1" dirty="0"/>
              <a:t>zoon</a:t>
            </a:r>
            <a:r>
              <a:rPr lang="es-CO" sz="2800" b="1" dirty="0"/>
              <a:t>, animal</a:t>
            </a:r>
            <a:r>
              <a:rPr lang="es-CO" sz="2800" dirty="0"/>
              <a:t>) es una célula haploide que constituye el gameto masculino de los, y su función es la formación de un cigoto  toti potente al fusionarse su núcleo con el del gameto femenino, fenómeno que dará lugar, posteriormente, al embrión y al feto.  </a:t>
            </a:r>
          </a:p>
          <a:p>
            <a:pPr algn="ctr"/>
            <a:r>
              <a:rPr lang="es-CO" sz="2400" dirty="0" smtClean="0">
                <a:solidFill>
                  <a:srgbClr val="0070C0"/>
                </a:solidFill>
              </a:rPr>
              <a:t>En </a:t>
            </a:r>
            <a:r>
              <a:rPr lang="es-CO" sz="2400" dirty="0">
                <a:solidFill>
                  <a:srgbClr val="0070C0"/>
                </a:solidFill>
              </a:rPr>
              <a:t>la fecundación humana, </a:t>
            </a:r>
            <a:r>
              <a:rPr lang="es-CO" sz="2400" b="1" u="sng" dirty="0">
                <a:solidFill>
                  <a:srgbClr val="0070C0"/>
                </a:solidFill>
              </a:rPr>
              <a:t>los espermatozoides dan el sexo a la nueva célula</a:t>
            </a:r>
            <a:r>
              <a:rPr lang="es-CO" sz="2400" u="sng" dirty="0">
                <a:solidFill>
                  <a:srgbClr val="0070C0"/>
                </a:solidFill>
              </a:rPr>
              <a:t> </a:t>
            </a:r>
            <a:r>
              <a:rPr lang="es-CO" sz="2400" dirty="0">
                <a:solidFill>
                  <a:srgbClr val="0070C0"/>
                </a:solidFill>
              </a:rPr>
              <a:t>diploide, pues pueden llevar cromosoma sexual </a:t>
            </a:r>
            <a:r>
              <a:rPr lang="es-CO" sz="2400" dirty="0" smtClean="0">
                <a:solidFill>
                  <a:srgbClr val="0070C0"/>
                </a:solidFill>
              </a:rPr>
              <a:t>X </a:t>
            </a:r>
            <a:r>
              <a:rPr lang="es-CO" sz="2400" dirty="0">
                <a:solidFill>
                  <a:srgbClr val="0070C0"/>
                </a:solidFill>
              </a:rPr>
              <a:t>o </a:t>
            </a:r>
            <a:r>
              <a:rPr lang="es-CO" sz="2400" dirty="0" smtClean="0">
                <a:solidFill>
                  <a:srgbClr val="0070C0"/>
                </a:solidFill>
              </a:rPr>
              <a:t>Y, </a:t>
            </a:r>
            <a:r>
              <a:rPr lang="es-CO" sz="2400" dirty="0">
                <a:solidFill>
                  <a:srgbClr val="0070C0"/>
                </a:solidFill>
              </a:rPr>
              <a:t>mientras que el óvulo lleva sólo el cromosoma </a:t>
            </a:r>
            <a:r>
              <a:rPr lang="es-CO" sz="2400" dirty="0" smtClean="0">
                <a:solidFill>
                  <a:srgbClr val="0070C0"/>
                </a:solidFill>
              </a:rPr>
              <a:t>X.</a:t>
            </a:r>
            <a:r>
              <a:rPr lang="es-CO" sz="2400" dirty="0" smtClean="0"/>
              <a:t> </a:t>
            </a:r>
            <a:r>
              <a:rPr lang="es-CO" sz="2400" dirty="0"/>
              <a:t>Si se une un óvulo X con un espermatozoide X, nace una niña; si se une un óvulo X con un espermatozoide Y, nace un varoncito.</a:t>
            </a:r>
            <a:endParaRPr lang="es-CO" sz="2400" dirty="0">
              <a:solidFill>
                <a:srgbClr val="0070C0"/>
              </a:solidFill>
            </a:endParaRPr>
          </a:p>
        </p:txBody>
      </p:sp>
    </p:spTree>
    <p:extLst>
      <p:ext uri="{BB962C8B-B14F-4D97-AF65-F5344CB8AC3E}">
        <p14:creationId xmlns:p14="http://schemas.microsoft.com/office/powerpoint/2010/main" val="366827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heel(1)">
                                      <p:cBhvr>
                                        <p:cTn id="12"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080120"/>
          </a:xfrm>
        </p:spPr>
        <p:txBody>
          <a:bodyPr>
            <a:normAutofit/>
          </a:bodyPr>
          <a:lstStyle/>
          <a:p>
            <a:pPr marL="0" indent="0" algn="ctr">
              <a:buNone/>
            </a:pPr>
            <a:r>
              <a:rPr lang="es-CO" dirty="0"/>
              <a:t>EXPLIQUEMOS UN POQUITO ESTO DE QUE EL ESPERMATOZOIDE DA EL SEXO AL NUEVO SER</a:t>
            </a:r>
            <a:r>
              <a:rPr lang="es-CO" dirty="0" smtClean="0"/>
              <a:t>.</a:t>
            </a:r>
            <a:endParaRPr lang="es-CO" dirty="0"/>
          </a:p>
        </p:txBody>
      </p:sp>
      <p:sp>
        <p:nvSpPr>
          <p:cNvPr id="2" name="1 Rectángulo"/>
          <p:cNvSpPr/>
          <p:nvPr/>
        </p:nvSpPr>
        <p:spPr>
          <a:xfrm>
            <a:off x="179512" y="1556792"/>
            <a:ext cx="8856984" cy="5262979"/>
          </a:xfrm>
          <a:prstGeom prst="rect">
            <a:avLst/>
          </a:prstGeom>
          <a:blipFill>
            <a:blip r:embed="rId2"/>
            <a:tile tx="0" ty="0" sx="100000" sy="100000" flip="none" algn="tl"/>
          </a:blipFill>
        </p:spPr>
        <p:txBody>
          <a:bodyPr wrap="square">
            <a:spAutoFit/>
          </a:bodyPr>
          <a:lstStyle/>
          <a:p>
            <a:pPr algn="ctr"/>
            <a:r>
              <a:rPr lang="es-CO" sz="2400" b="1" u="sng" dirty="0"/>
              <a:t>Los organismos que se reproducen sexualmente</a:t>
            </a:r>
            <a:r>
              <a:rPr lang="es-CO" sz="2400" dirty="0"/>
              <a:t>, como los humanos, la tarea de repartir los cromosomas es compleja.  Involucra a un proceso llamado meiosis, </a:t>
            </a:r>
            <a:r>
              <a:rPr lang="es-CO" sz="2400" b="1" u="sng" dirty="0"/>
              <a:t>o la formación de células germinales (espermatozoide y óvulo)</a:t>
            </a:r>
            <a:r>
              <a:rPr lang="es-CO" sz="2400" dirty="0"/>
              <a:t>. En los humanos, </a:t>
            </a:r>
            <a:r>
              <a:rPr lang="es-CO" sz="2400" b="1" u="sng" dirty="0"/>
              <a:t>las células germinales tienen 23 cromosomas</a:t>
            </a:r>
            <a:r>
              <a:rPr lang="es-CO" sz="2400" dirty="0"/>
              <a:t>.</a:t>
            </a:r>
          </a:p>
          <a:p>
            <a:endParaRPr lang="es-CO" sz="2400" b="1" u="sng" dirty="0"/>
          </a:p>
          <a:p>
            <a:pPr algn="ctr"/>
            <a:r>
              <a:rPr lang="es-CO" sz="2400" b="1" u="sng" dirty="0"/>
              <a:t>Cuando se juntan un óvulo y un espermatozoide para formar un nuevo organismo, se restaura el número normal de cromosomas (46).</a:t>
            </a:r>
            <a:endParaRPr lang="es-CO" sz="2400" dirty="0"/>
          </a:p>
          <a:p>
            <a:pPr algn="ctr"/>
            <a:r>
              <a:rPr lang="es-CO" sz="2400" dirty="0"/>
              <a:t>En el proceso reproductor humano, participan dos tipos de </a:t>
            </a:r>
            <a:r>
              <a:rPr lang="es-CO" sz="2400" b="1" dirty="0"/>
              <a:t>células sexuales</a:t>
            </a:r>
            <a:r>
              <a:rPr lang="es-CO" sz="2400" dirty="0"/>
              <a:t>, o </a:t>
            </a:r>
            <a:r>
              <a:rPr lang="es-CO" sz="2400" b="1" dirty="0"/>
              <a:t>gametos</a:t>
            </a:r>
            <a:r>
              <a:rPr lang="es-CO" sz="2400" dirty="0"/>
              <a:t>. El gameto masculino, o </a:t>
            </a:r>
            <a:r>
              <a:rPr lang="es-CO" sz="2400" b="1" dirty="0"/>
              <a:t>espermatozoide</a:t>
            </a:r>
            <a:r>
              <a:rPr lang="es-CO" sz="2400" dirty="0"/>
              <a:t>, y el gameto femenino, u </a:t>
            </a:r>
            <a:r>
              <a:rPr lang="es-CO" sz="2400" b="1" dirty="0"/>
              <a:t>ovocito</a:t>
            </a:r>
            <a:r>
              <a:rPr lang="es-CO" sz="2400" dirty="0"/>
              <a:t>, entran en contacto en el sistema reproductor femenino y se funden entre sí engendrando un nuevo ser.</a:t>
            </a:r>
          </a:p>
        </p:txBody>
      </p:sp>
    </p:spTree>
    <p:extLst>
      <p:ext uri="{BB962C8B-B14F-4D97-AF65-F5344CB8AC3E}">
        <p14:creationId xmlns:p14="http://schemas.microsoft.com/office/powerpoint/2010/main" val="2961209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a:bodyPr>
          <a:lstStyle/>
          <a:p>
            <a:pPr marL="0" indent="0" algn="ctr">
              <a:buNone/>
            </a:pPr>
            <a:r>
              <a:rPr lang="es-CO" dirty="0"/>
              <a:t>Los seres humanos, al igual que otros organismos, </a:t>
            </a:r>
            <a:r>
              <a:rPr lang="es-CO" b="1" u="sng" dirty="0"/>
              <a:t>transmiten ciertas características de sí mismos a la siguiente generación a través de sus genes</a:t>
            </a:r>
            <a:r>
              <a:rPr lang="es-CO" dirty="0"/>
              <a:t>, estructuras especializadas en transmitir los rasgos humanos. </a:t>
            </a:r>
            <a:endParaRPr lang="es-CO" dirty="0" smtClean="0"/>
          </a:p>
          <a:p>
            <a:pPr marL="0" indent="0" algn="ctr">
              <a:buNone/>
            </a:pPr>
            <a:r>
              <a:rPr lang="es-CO" b="1" u="sng" dirty="0" smtClean="0"/>
              <a:t>Los </a:t>
            </a:r>
            <a:r>
              <a:rPr lang="es-CO" b="1" u="sng" dirty="0"/>
              <a:t>genes que los padres trasmiten a sus hijos </a:t>
            </a:r>
            <a:r>
              <a:rPr lang="es-CO" dirty="0"/>
              <a:t>son los que determinan que estos últimos se parezcan a otros miembros de su familia, pero también son los que hacen único a cada ser humano</a:t>
            </a:r>
            <a:r>
              <a:rPr lang="es-CO" dirty="0" smtClean="0"/>
              <a:t>.</a:t>
            </a:r>
          </a:p>
          <a:p>
            <a:pPr marL="0" indent="0" algn="ctr">
              <a:buNone/>
            </a:pPr>
            <a:r>
              <a:rPr lang="es-CO" b="1" u="sng" dirty="0" smtClean="0"/>
              <a:t>Esos </a:t>
            </a:r>
            <a:r>
              <a:rPr lang="es-CO" b="1" u="sng" dirty="0"/>
              <a:t>genes proceden del espermatozoide del padre y del ovocito de la madre</a:t>
            </a:r>
            <a:r>
              <a:rPr lang="es-CO" dirty="0"/>
              <a:t>, producidos por los sistemas reproductores masculino y femenino, respectivamente.</a:t>
            </a:r>
          </a:p>
          <a:p>
            <a:endParaRPr lang="es-CO" dirty="0"/>
          </a:p>
        </p:txBody>
      </p:sp>
    </p:spTree>
    <p:extLst>
      <p:ext uri="{BB962C8B-B14F-4D97-AF65-F5344CB8AC3E}">
        <p14:creationId xmlns:p14="http://schemas.microsoft.com/office/powerpoint/2010/main" val="7421364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a:t>Los humanos poseemos 46 cromosomas (ubicados en 23 pares de cromosomas) </a:t>
            </a:r>
            <a:r>
              <a:rPr lang="es-CO" b="1" dirty="0"/>
              <a:t>en cada célula de nuestros cuerpos</a:t>
            </a:r>
            <a:r>
              <a:rPr lang="es-CO" dirty="0"/>
              <a:t>. </a:t>
            </a:r>
            <a:r>
              <a:rPr lang="es-CO" b="1" dirty="0"/>
              <a:t>El par 23 es el que determina el sexo</a:t>
            </a:r>
            <a:r>
              <a:rPr lang="es-CO" dirty="0"/>
              <a:t>. </a:t>
            </a:r>
            <a:r>
              <a:rPr lang="es-CO" b="1" u="sng" dirty="0"/>
              <a:t>Las mujeres poseen dos cromosomas X y los hombres uno X y otro </a:t>
            </a:r>
            <a:r>
              <a:rPr lang="es-CO" dirty="0"/>
              <a:t>Y. El complemento cromosómico en los humanos se escribe de la siguiente forma: 46, XX, mujer normal o 46, XY, hombre normal.</a:t>
            </a:r>
          </a:p>
          <a:p>
            <a:pPr marL="0" indent="0" algn="ctr">
              <a:buNone/>
            </a:pPr>
            <a:r>
              <a:rPr lang="es-CO" dirty="0"/>
              <a:t>El </a:t>
            </a:r>
            <a:r>
              <a:rPr lang="es-CO" b="1" dirty="0"/>
              <a:t>cromosoma X</a:t>
            </a:r>
            <a:r>
              <a:rPr lang="es-CO" dirty="0"/>
              <a:t> es uno de los cromosomas </a:t>
            </a:r>
            <a:r>
              <a:rPr lang="es-CO" dirty="0" smtClean="0"/>
              <a:t>sexuales</a:t>
            </a:r>
            <a:r>
              <a:rPr lang="es-CO" dirty="0"/>
              <a:t> </a:t>
            </a:r>
            <a:r>
              <a:rPr lang="es-CO" dirty="0" smtClean="0"/>
              <a:t>del</a:t>
            </a:r>
            <a:r>
              <a:rPr lang="es-CO" dirty="0"/>
              <a:t> </a:t>
            </a:r>
            <a:r>
              <a:rPr lang="es-CO" dirty="0" smtClean="0"/>
              <a:t>ser humano</a:t>
            </a:r>
            <a:r>
              <a:rPr lang="es-CO" dirty="0"/>
              <a:t> </a:t>
            </a:r>
            <a:r>
              <a:rPr lang="es-CO" dirty="0" smtClean="0"/>
              <a:t>y </a:t>
            </a:r>
            <a:r>
              <a:rPr lang="es-CO" dirty="0"/>
              <a:t>otros </a:t>
            </a:r>
            <a:r>
              <a:rPr lang="es-CO" dirty="0" smtClean="0"/>
              <a:t>mamíferos.  </a:t>
            </a:r>
            <a:r>
              <a:rPr lang="es-CO" dirty="0"/>
              <a:t>En seres humanos está situado en el llamado </a:t>
            </a:r>
            <a:r>
              <a:rPr lang="es-CO" i="1" dirty="0"/>
              <a:t>par 23</a:t>
            </a:r>
            <a:r>
              <a:rPr lang="es-CO" dirty="0"/>
              <a:t>. </a:t>
            </a:r>
            <a:r>
              <a:rPr lang="es-CO" b="1" u="sng" dirty="0"/>
              <a:t>Cuando en el </a:t>
            </a:r>
            <a:r>
              <a:rPr lang="es-CO" b="1" i="1" u="sng" dirty="0"/>
              <a:t>par 23</a:t>
            </a:r>
            <a:r>
              <a:rPr lang="es-CO" b="1" u="sng" dirty="0"/>
              <a:t> se da XX</a:t>
            </a:r>
            <a:r>
              <a:rPr lang="es-CO" dirty="0"/>
              <a:t> el sexo del individuo es cromosómicamente llamado hembra. </a:t>
            </a:r>
            <a:r>
              <a:rPr lang="es-CO" b="1" u="sng" dirty="0"/>
              <a:t>En caso de que sea </a:t>
            </a:r>
            <a:r>
              <a:rPr lang="es-CO" b="1" u="sng" dirty="0" smtClean="0"/>
              <a:t>XY </a:t>
            </a:r>
            <a:r>
              <a:rPr lang="es-CO" dirty="0"/>
              <a:t> el sexo del individuo será cromosómicamente macho.</a:t>
            </a:r>
          </a:p>
          <a:p>
            <a:pPr marL="0" indent="0" algn="ctr">
              <a:buNone/>
            </a:pPr>
            <a:r>
              <a:rPr lang="es-CO" sz="2600" dirty="0"/>
              <a:t>ESTA EXPLICACIÓN CIENTIFICA NOS MUESTRA QUE TANTO EL HOMBRE COMO LA MUJER, MEDIANTE EL APORTE GÉNETICO DE SUS CÉLULAS GERMINALES (Espermatozoide y Óvulo) APORTAN CADA UNO </a:t>
            </a:r>
            <a:r>
              <a:rPr lang="es-CO" sz="2600" dirty="0" smtClean="0"/>
              <a:t>A LA INFORMACIÓN GENÉTICA DEL NUEVO SER.</a:t>
            </a:r>
            <a:endParaRPr lang="es-CO" sz="2600" dirty="0"/>
          </a:p>
          <a:p>
            <a:endParaRPr lang="es-CO" dirty="0"/>
          </a:p>
        </p:txBody>
      </p:sp>
    </p:spTree>
    <p:extLst>
      <p:ext uri="{BB962C8B-B14F-4D97-AF65-F5344CB8AC3E}">
        <p14:creationId xmlns:p14="http://schemas.microsoft.com/office/powerpoint/2010/main" val="382690008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296144"/>
          </a:xfrm>
        </p:spPr>
        <p:txBody>
          <a:bodyPr>
            <a:normAutofit/>
          </a:bodyPr>
          <a:lstStyle/>
          <a:p>
            <a:pPr marL="0" indent="0" algn="ctr">
              <a:buNone/>
            </a:pPr>
            <a:r>
              <a:rPr lang="es-CO" sz="2400" b="1" dirty="0" smtClean="0"/>
              <a:t>NOSOTROS NO SUPIÉRAMOS ESTO SINO FUERA POR EL DESARROLLO DE LA CIENCIA ANUNCIADA POR DIOS PARA LOS ÚLTIMOS DÍAS</a:t>
            </a:r>
            <a:endParaRPr lang="es-CO" sz="2400" dirty="0" smtClean="0"/>
          </a:p>
          <a:p>
            <a:endParaRPr lang="es-CO" dirty="0"/>
          </a:p>
        </p:txBody>
      </p:sp>
      <p:sp>
        <p:nvSpPr>
          <p:cNvPr id="2" name="1 Rectángulo"/>
          <p:cNvSpPr/>
          <p:nvPr/>
        </p:nvSpPr>
        <p:spPr>
          <a:xfrm>
            <a:off x="323528" y="1628800"/>
            <a:ext cx="8568952" cy="5262979"/>
          </a:xfrm>
          <a:prstGeom prst="rect">
            <a:avLst/>
          </a:prstGeom>
          <a:blipFill>
            <a:blip r:embed="rId3"/>
            <a:tile tx="0" ty="0" sx="100000" sy="100000" flip="none" algn="tl"/>
          </a:blipFill>
        </p:spPr>
        <p:txBody>
          <a:bodyPr wrap="square">
            <a:spAutoFit/>
          </a:bodyPr>
          <a:lstStyle/>
          <a:p>
            <a:pPr algn="ctr"/>
            <a:endParaRPr lang="es-CO" sz="2400" i="1" dirty="0" smtClean="0">
              <a:solidFill>
                <a:srgbClr val="FF0000"/>
              </a:solidFill>
            </a:endParaRPr>
          </a:p>
          <a:p>
            <a:pPr algn="ctr"/>
            <a:r>
              <a:rPr lang="es-CO" sz="2400" i="1" dirty="0" smtClean="0">
                <a:solidFill>
                  <a:srgbClr val="FF0000"/>
                </a:solidFill>
              </a:rPr>
              <a:t>Daniel 12:4</a:t>
            </a:r>
            <a:r>
              <a:rPr lang="es-CO" sz="2400" i="1" dirty="0" smtClean="0"/>
              <a:t> dice:</a:t>
            </a:r>
            <a:r>
              <a:rPr lang="es-CO" sz="2400" dirty="0" smtClean="0"/>
              <a:t> «</a:t>
            </a:r>
            <a:r>
              <a:rPr lang="es-CO" sz="2400" i="1" dirty="0" smtClean="0"/>
              <a:t>Pero </a:t>
            </a:r>
            <a:r>
              <a:rPr lang="es-CO" sz="2400" i="1" dirty="0"/>
              <a:t>tú, Daniel, cierra las palabras y sella el libro hasta el tiempo del fin. Muchos correrán de aquí para allá, </a:t>
            </a:r>
            <a:r>
              <a:rPr lang="es-CO" sz="2400" b="1" i="1" dirty="0"/>
              <a:t>y la ciencia se </a:t>
            </a:r>
            <a:r>
              <a:rPr lang="es-CO" sz="2400" b="1" i="1" dirty="0" smtClean="0"/>
              <a:t>aumentará»</a:t>
            </a:r>
            <a:r>
              <a:rPr lang="es-CO" sz="2400" i="1" dirty="0" smtClean="0"/>
              <a:t>.</a:t>
            </a:r>
            <a:endParaRPr lang="es-CO" sz="2400" dirty="0"/>
          </a:p>
          <a:p>
            <a:pPr algn="ctr"/>
            <a:r>
              <a:rPr lang="es-CO" sz="2400" dirty="0"/>
              <a:t> </a:t>
            </a:r>
            <a:r>
              <a:rPr lang="es-CO" sz="2400" dirty="0" smtClean="0"/>
              <a:t>Es así como la ciencia nos conduce a la Palabra de Dios y nuestra </a:t>
            </a:r>
            <a:r>
              <a:rPr lang="es-CO" sz="2400" dirty="0"/>
              <a:t>fe </a:t>
            </a:r>
            <a:r>
              <a:rPr lang="es-CO" sz="2400" dirty="0" smtClean="0"/>
              <a:t>se fortalece cada día más.</a:t>
            </a:r>
            <a:endParaRPr lang="es-CO" sz="2400" dirty="0"/>
          </a:p>
          <a:p>
            <a:pPr algn="ctr"/>
            <a:endParaRPr lang="es-CO" sz="2400" i="1" dirty="0" smtClean="0">
              <a:solidFill>
                <a:srgbClr val="FF0000"/>
              </a:solidFill>
            </a:endParaRPr>
          </a:p>
          <a:p>
            <a:pPr algn="ctr"/>
            <a:r>
              <a:rPr lang="es-CO" sz="2400" i="1" dirty="0" smtClean="0">
                <a:solidFill>
                  <a:srgbClr val="FF0000"/>
                </a:solidFill>
              </a:rPr>
              <a:t>Mateo 7:26,27</a:t>
            </a:r>
            <a:r>
              <a:rPr lang="es-CO" sz="2400" i="1" dirty="0" smtClean="0"/>
              <a:t>. </a:t>
            </a:r>
            <a:r>
              <a:rPr lang="es-CO" sz="2400" i="1" dirty="0"/>
              <a:t> </a:t>
            </a:r>
            <a:r>
              <a:rPr lang="es-CO" sz="2400" i="1" dirty="0" smtClean="0"/>
              <a:t>»</a:t>
            </a:r>
            <a:r>
              <a:rPr lang="es-CO" sz="2400" b="1" i="1" u="sng" dirty="0" smtClean="0"/>
              <a:t>Pero </a:t>
            </a:r>
            <a:r>
              <a:rPr lang="es-CO" sz="2400" b="1" i="1" u="sng" dirty="0"/>
              <a:t>cualquiera que me oye estas palabras y no las hace</a:t>
            </a:r>
            <a:r>
              <a:rPr lang="es-CO" sz="2400" i="1" dirty="0"/>
              <a:t>, le compararé a un hombre insensato, que edificó su casa sobre la arena; 27 y descendió lluvia, y vinieron ríos, y soplaron vientos, y dieron con ímpetu contra aquella casa; y cayó, y fue grande su </a:t>
            </a:r>
            <a:r>
              <a:rPr lang="es-CO" sz="2400" i="1" dirty="0" smtClean="0"/>
              <a:t>ruina».</a:t>
            </a:r>
            <a:endParaRPr lang="es-CO" sz="2400" dirty="0"/>
          </a:p>
          <a:p>
            <a:endParaRPr lang="es-CO" sz="2400" dirty="0" smtClean="0"/>
          </a:p>
          <a:p>
            <a:pPr algn="ctr"/>
            <a:endParaRPr lang="es-CO" sz="2400" dirty="0"/>
          </a:p>
        </p:txBody>
      </p:sp>
    </p:spTree>
    <p:extLst>
      <p:ext uri="{BB962C8B-B14F-4D97-AF65-F5344CB8AC3E}">
        <p14:creationId xmlns:p14="http://schemas.microsoft.com/office/powerpoint/2010/main" val="12569070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lstStyle/>
          <a:p>
            <a:pPr marL="0" indent="0" algn="ctr">
              <a:buNone/>
            </a:pPr>
            <a:endParaRPr lang="es-CO" sz="2800" dirty="0" smtClean="0"/>
          </a:p>
          <a:p>
            <a:pPr marL="0" indent="0" algn="ctr">
              <a:buNone/>
            </a:pPr>
            <a:endParaRPr lang="es-CO" sz="2800" dirty="0"/>
          </a:p>
          <a:p>
            <a:pPr marL="0" indent="0" algn="ctr">
              <a:buNone/>
            </a:pPr>
            <a:endParaRPr lang="es-CO" sz="2800" dirty="0" smtClean="0"/>
          </a:p>
          <a:p>
            <a:pPr marL="0" indent="0" algn="ctr">
              <a:buNone/>
            </a:pPr>
            <a:endParaRPr lang="es-CO" sz="2800" dirty="0"/>
          </a:p>
          <a:p>
            <a:pPr marL="0" indent="0" algn="ctr">
              <a:buNone/>
            </a:pPr>
            <a:r>
              <a:rPr lang="es-CO" sz="2800" dirty="0" smtClean="0"/>
              <a:t>A </a:t>
            </a:r>
            <a:r>
              <a:rPr lang="es-CO" sz="2800" dirty="0"/>
              <a:t>CONTINUACIÓN VEREMOS ESAS “</a:t>
            </a:r>
            <a:r>
              <a:rPr lang="es-CO" sz="2800" b="1" u="sng" dirty="0"/>
              <a:t>DOS LÍNEAS DE LA SIMIENTE DE DIOS</a:t>
            </a:r>
            <a:endParaRPr lang="es-CO" sz="2800" dirty="0"/>
          </a:p>
          <a:p>
            <a:pPr marL="0" indent="0" algn="ctr">
              <a:buNone/>
            </a:pPr>
            <a:r>
              <a:rPr lang="es-CO" b="1" u="sng" dirty="0"/>
              <a:t> (La Simiente prometida a la mujer</a:t>
            </a:r>
            <a:r>
              <a:rPr lang="es-CO" dirty="0"/>
              <a:t>”).</a:t>
            </a:r>
          </a:p>
          <a:p>
            <a:pPr marL="0" indent="0" algn="ctr">
              <a:buNone/>
            </a:pPr>
            <a:r>
              <a:rPr lang="es-CO" dirty="0"/>
              <a:t> Y comprenderemos mejor las Escrituras</a:t>
            </a:r>
            <a:r>
              <a:rPr lang="es-CO" dirty="0" smtClean="0"/>
              <a:t>.</a:t>
            </a:r>
          </a:p>
          <a:p>
            <a:pPr marL="0" indent="0" algn="ctr">
              <a:buNone/>
            </a:pPr>
            <a:endParaRPr lang="es-CO" dirty="0"/>
          </a:p>
          <a:p>
            <a:pPr marL="0" indent="0" algn="ctr">
              <a:buNone/>
            </a:pPr>
            <a:endParaRPr lang="es-CO" dirty="0"/>
          </a:p>
        </p:txBody>
      </p:sp>
    </p:spTree>
    <p:extLst>
      <p:ext uri="{BB962C8B-B14F-4D97-AF65-F5344CB8AC3E}">
        <p14:creationId xmlns:p14="http://schemas.microsoft.com/office/powerpoint/2010/main" val="3337195144"/>
      </p:ext>
    </p:extLst>
  </p:cSld>
  <p:clrMapOvr>
    <a:masterClrMapping/>
  </p:clrMapOvr>
  <p:transition spd="slow">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blipFill>
            <a:blip r:embed="rId2"/>
            <a:tile tx="0" ty="0" sx="100000" sy="100000" flip="none" algn="tl"/>
          </a:blipFill>
        </p:spPr>
        <p:txBody>
          <a:bodyPr>
            <a:normAutofit fontScale="85000" lnSpcReduction="10000"/>
          </a:bodyPr>
          <a:lstStyle/>
          <a:p>
            <a:pPr marL="0" indent="0" algn="ctr">
              <a:buNone/>
            </a:pPr>
            <a:r>
              <a:rPr lang="es-CO" dirty="0" smtClean="0"/>
              <a:t>Como </a:t>
            </a:r>
            <a:r>
              <a:rPr lang="es-CO" dirty="0"/>
              <a:t>está establecido, </a:t>
            </a:r>
            <a:r>
              <a:rPr lang="es-CO" dirty="0" smtClean="0"/>
              <a:t>en esta ley establecida por Dios en la creación, </a:t>
            </a:r>
            <a:r>
              <a:rPr lang="es-CO" b="1" dirty="0" smtClean="0"/>
              <a:t>todo </a:t>
            </a:r>
            <a:r>
              <a:rPr lang="es-CO" b="1" dirty="0"/>
              <a:t>ser humano proviene de las </a:t>
            </a:r>
            <a:r>
              <a:rPr lang="es-CO" sz="2400" b="1" u="sng" dirty="0"/>
              <a:t>SIMIENTES DE SUS DOS </a:t>
            </a:r>
            <a:r>
              <a:rPr lang="es-CO" sz="2400" b="1" u="sng" dirty="0" smtClean="0"/>
              <a:t>PADRES</a:t>
            </a:r>
          </a:p>
          <a:p>
            <a:pPr marL="0" indent="0" algn="ctr">
              <a:buNone/>
            </a:pPr>
            <a:r>
              <a:rPr lang="es-CO" b="1" dirty="0" smtClean="0"/>
              <a:t> </a:t>
            </a:r>
            <a:r>
              <a:rPr lang="es-CO" b="1" dirty="0"/>
              <a:t>(Padre y Madre).</a:t>
            </a:r>
            <a:endParaRPr lang="es-CO" dirty="0"/>
          </a:p>
          <a:p>
            <a:pPr marL="0" indent="0" algn="ctr">
              <a:buNone/>
            </a:pPr>
            <a:r>
              <a:rPr lang="es-CO" dirty="0"/>
              <a:t>Y sabemos que Dios prometió la destrucción de la </a:t>
            </a:r>
            <a:r>
              <a:rPr lang="es-CO" sz="2400" dirty="0"/>
              <a:t>SIMIENTE </a:t>
            </a:r>
            <a:r>
              <a:rPr lang="es-CO" sz="2400" dirty="0" smtClean="0"/>
              <a:t>DE </a:t>
            </a:r>
            <a:r>
              <a:rPr lang="es-CO" sz="2400" dirty="0"/>
              <a:t>SATANÁS</a:t>
            </a:r>
            <a:r>
              <a:rPr lang="es-CO" dirty="0"/>
              <a:t> desde génesis, por medio de la </a:t>
            </a:r>
            <a:r>
              <a:rPr lang="es-CO" sz="2400" dirty="0"/>
              <a:t>SIMIENTE DE LA MUJER</a:t>
            </a:r>
            <a:r>
              <a:rPr lang="es-CO" dirty="0"/>
              <a:t>.</a:t>
            </a:r>
          </a:p>
          <a:p>
            <a:pPr marL="0" indent="0" algn="ctr">
              <a:buNone/>
            </a:pPr>
            <a:r>
              <a:rPr lang="es-CO" b="1" i="1" dirty="0">
                <a:solidFill>
                  <a:srgbClr val="FF0000"/>
                </a:solidFill>
              </a:rPr>
              <a:t>Génesis </a:t>
            </a:r>
            <a:r>
              <a:rPr lang="es-CO" b="1" i="1" dirty="0" smtClean="0">
                <a:solidFill>
                  <a:srgbClr val="FF0000"/>
                </a:solidFill>
              </a:rPr>
              <a:t>3:15.</a:t>
            </a:r>
            <a:r>
              <a:rPr lang="es-CO" b="1" i="1" dirty="0" smtClean="0"/>
              <a:t> «Y </a:t>
            </a:r>
            <a:r>
              <a:rPr lang="es-CO" b="1" i="1" dirty="0"/>
              <a:t>pondré enemistad entre ti y la mujer, y entre tu simiente y la simiente suya</a:t>
            </a:r>
            <a:r>
              <a:rPr lang="es-CO" i="1" dirty="0"/>
              <a:t>; ésta te herirá en la cabeza, y tú le herirás en el </a:t>
            </a:r>
            <a:r>
              <a:rPr lang="es-CO" i="1" dirty="0" smtClean="0"/>
              <a:t>calcañar».</a:t>
            </a:r>
          </a:p>
          <a:p>
            <a:pPr marL="0" indent="0" algn="ctr">
              <a:buNone/>
            </a:pPr>
            <a:r>
              <a:rPr lang="es-CO" i="1" dirty="0" smtClean="0"/>
              <a:t> Note que desde un principio se profetiza la incompatibilidad entre estos dos grupos, y la «simiente de la mujer» tendría tal poder que finalmente destruirá a sus opositores.</a:t>
            </a:r>
            <a:endParaRPr lang="es-CO" dirty="0"/>
          </a:p>
        </p:txBody>
      </p:sp>
    </p:spTree>
    <p:extLst>
      <p:ext uri="{BB962C8B-B14F-4D97-AF65-F5344CB8AC3E}">
        <p14:creationId xmlns:p14="http://schemas.microsoft.com/office/powerpoint/2010/main" val="25547483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2000"/>
                                        <p:tgtEl>
                                          <p:spTgt spid="3">
                                            <p:txEl>
                                              <p:pRg st="2" end="2"/>
                                            </p:txEl>
                                          </p:spTgt>
                                        </p:tgtEl>
                                      </p:cBhvr>
                                    </p:animEffect>
                                    <p:anim calcmode="lin" valueType="num">
                                      <p:cBhvr>
                                        <p:cTn id="2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wipe(down)">
                                      <p:cBhvr>
                                        <p:cTn id="47" dur="580">
                                          <p:stCondLst>
                                            <p:cond delay="0"/>
                                          </p:stCondLst>
                                        </p:cTn>
                                        <p:tgtEl>
                                          <p:spTgt spid="3">
                                            <p:txEl>
                                              <p:pRg st="4" end="4"/>
                                            </p:txEl>
                                          </p:spTgt>
                                        </p:tgtEl>
                                      </p:cBhvr>
                                    </p:animEffect>
                                    <p:anim calcmode="lin" valueType="num">
                                      <p:cBhvr>
                                        <p:cTn id="4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4" end="4"/>
                                            </p:txEl>
                                          </p:spTgt>
                                        </p:tgtEl>
                                      </p:cBhvr>
                                      <p:to x="100000" y="60000"/>
                                    </p:animScale>
                                    <p:animScale>
                                      <p:cBhvr>
                                        <p:cTn id="54" dur="166" decel="50000">
                                          <p:stCondLst>
                                            <p:cond delay="676"/>
                                          </p:stCondLst>
                                        </p:cTn>
                                        <p:tgtEl>
                                          <p:spTgt spid="3">
                                            <p:txEl>
                                              <p:pRg st="4" end="4"/>
                                            </p:txEl>
                                          </p:spTgt>
                                        </p:tgtEl>
                                      </p:cBhvr>
                                      <p:to x="100000" y="100000"/>
                                    </p:animScale>
                                    <p:animScale>
                                      <p:cBhvr>
                                        <p:cTn id="55" dur="26">
                                          <p:stCondLst>
                                            <p:cond delay="1312"/>
                                          </p:stCondLst>
                                        </p:cTn>
                                        <p:tgtEl>
                                          <p:spTgt spid="3">
                                            <p:txEl>
                                              <p:pRg st="4" end="4"/>
                                            </p:txEl>
                                          </p:spTgt>
                                        </p:tgtEl>
                                      </p:cBhvr>
                                      <p:to x="100000" y="80000"/>
                                    </p:animScale>
                                    <p:animScale>
                                      <p:cBhvr>
                                        <p:cTn id="56" dur="166" decel="50000">
                                          <p:stCondLst>
                                            <p:cond delay="1338"/>
                                          </p:stCondLst>
                                        </p:cTn>
                                        <p:tgtEl>
                                          <p:spTgt spid="3">
                                            <p:txEl>
                                              <p:pRg st="4" end="4"/>
                                            </p:txEl>
                                          </p:spTgt>
                                        </p:tgtEl>
                                      </p:cBhvr>
                                      <p:to x="100000" y="100000"/>
                                    </p:animScale>
                                    <p:animScale>
                                      <p:cBhvr>
                                        <p:cTn id="57" dur="26">
                                          <p:stCondLst>
                                            <p:cond delay="1642"/>
                                          </p:stCondLst>
                                        </p:cTn>
                                        <p:tgtEl>
                                          <p:spTgt spid="3">
                                            <p:txEl>
                                              <p:pRg st="4" end="4"/>
                                            </p:txEl>
                                          </p:spTgt>
                                        </p:tgtEl>
                                      </p:cBhvr>
                                      <p:to x="100000" y="90000"/>
                                    </p:animScale>
                                    <p:animScale>
                                      <p:cBhvr>
                                        <p:cTn id="58" dur="166" decel="50000">
                                          <p:stCondLst>
                                            <p:cond delay="1668"/>
                                          </p:stCondLst>
                                        </p:cTn>
                                        <p:tgtEl>
                                          <p:spTgt spid="3">
                                            <p:txEl>
                                              <p:pRg st="4" end="4"/>
                                            </p:txEl>
                                          </p:spTgt>
                                        </p:tgtEl>
                                      </p:cBhvr>
                                      <p:to x="100000" y="100000"/>
                                    </p:animScale>
                                    <p:animScale>
                                      <p:cBhvr>
                                        <p:cTn id="59" dur="26">
                                          <p:stCondLst>
                                            <p:cond delay="1808"/>
                                          </p:stCondLst>
                                        </p:cTn>
                                        <p:tgtEl>
                                          <p:spTgt spid="3">
                                            <p:txEl>
                                              <p:pRg st="4" end="4"/>
                                            </p:txEl>
                                          </p:spTgt>
                                        </p:tgtEl>
                                      </p:cBhvr>
                                      <p:to x="100000" y="95000"/>
                                    </p:animScale>
                                    <p:animScale>
                                      <p:cBhvr>
                                        <p:cTn id="6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440160"/>
          </a:xfrm>
        </p:spPr>
        <p:txBody>
          <a:bodyPr>
            <a:normAutofit fontScale="92500" lnSpcReduction="10000"/>
          </a:bodyPr>
          <a:lstStyle/>
          <a:p>
            <a:pPr marL="0" indent="0" algn="ctr">
              <a:buNone/>
            </a:pPr>
            <a:r>
              <a:rPr lang="es-CO" dirty="0" smtClean="0"/>
              <a:t>La </a:t>
            </a:r>
            <a:r>
              <a:rPr lang="es-CO" sz="2200" dirty="0" smtClean="0"/>
              <a:t>SIMIENTE </a:t>
            </a:r>
            <a:r>
              <a:rPr lang="es-CO" sz="2200" dirty="0"/>
              <a:t>DE LA MUJER</a:t>
            </a:r>
            <a:r>
              <a:rPr lang="es-CO" dirty="0"/>
              <a:t> sería por tanto, </a:t>
            </a:r>
            <a:r>
              <a:rPr lang="es-CO" sz="2200" b="1" dirty="0"/>
              <a:t>UN </a:t>
            </a:r>
            <a:r>
              <a:rPr lang="es-CO" sz="2200" b="1" dirty="0" smtClean="0"/>
              <a:t>SER</a:t>
            </a:r>
            <a:r>
              <a:rPr lang="es-CO" dirty="0" smtClean="0"/>
              <a:t> diferente de todos los demás, sería</a:t>
            </a:r>
          </a:p>
          <a:p>
            <a:pPr marL="0" indent="0" algn="ctr">
              <a:buNone/>
            </a:pPr>
            <a:r>
              <a:rPr lang="es-CO" dirty="0" smtClean="0"/>
              <a:t> (</a:t>
            </a:r>
            <a:r>
              <a:rPr lang="es-CO" b="1" dirty="0" smtClean="0"/>
              <a:t>Dios </a:t>
            </a:r>
            <a:r>
              <a:rPr lang="es-CO" b="1" dirty="0"/>
              <a:t>mismo</a:t>
            </a:r>
            <a:r>
              <a:rPr lang="es-CO" dirty="0" smtClean="0"/>
              <a:t>)…</a:t>
            </a:r>
            <a:endParaRPr lang="es-CO" dirty="0"/>
          </a:p>
        </p:txBody>
      </p:sp>
      <p:sp>
        <p:nvSpPr>
          <p:cNvPr id="2" name="1 Rectángulo"/>
          <p:cNvSpPr/>
          <p:nvPr/>
        </p:nvSpPr>
        <p:spPr>
          <a:xfrm>
            <a:off x="384672" y="2204864"/>
            <a:ext cx="5544616" cy="2677656"/>
          </a:xfrm>
          <a:prstGeom prst="rect">
            <a:avLst/>
          </a:prstGeom>
        </p:spPr>
        <p:txBody>
          <a:bodyPr wrap="square">
            <a:spAutoFit/>
          </a:bodyPr>
          <a:lstStyle/>
          <a:p>
            <a:pPr algn="ctr"/>
            <a:r>
              <a:rPr lang="es-CO" sz="2400" i="1" dirty="0">
                <a:solidFill>
                  <a:srgbClr val="FF0000"/>
                </a:solidFill>
              </a:rPr>
              <a:t>Isaías 52:6. </a:t>
            </a:r>
            <a:r>
              <a:rPr lang="es-CO" sz="2400" i="1" dirty="0"/>
              <a:t> Por tanto, </a:t>
            </a:r>
            <a:r>
              <a:rPr lang="es-CO" sz="2400" b="1" i="1" u="sng" dirty="0"/>
              <a:t>mi pueblo sabrá mi nombre</a:t>
            </a:r>
            <a:r>
              <a:rPr lang="es-CO" sz="2400" i="1" dirty="0"/>
              <a:t> por esta causa en aquel día; </a:t>
            </a:r>
            <a:r>
              <a:rPr lang="es-CO" sz="2400" b="1" i="1" u="sng" dirty="0"/>
              <a:t>porque yo mismo que hablo</a:t>
            </a:r>
            <a:r>
              <a:rPr lang="es-CO" sz="2400" i="1" dirty="0"/>
              <a:t> (JEHOVA), he aquí estaré presente.</a:t>
            </a:r>
            <a:r>
              <a:rPr lang="es-CO" sz="2400" dirty="0"/>
              <a:t>... </a:t>
            </a:r>
            <a:r>
              <a:rPr lang="es-CO" dirty="0"/>
              <a:t>QUE TOMARÍA LA FORMA DE HOMBRE</a:t>
            </a:r>
            <a:r>
              <a:rPr lang="es-CO" sz="2400" dirty="0"/>
              <a:t> (</a:t>
            </a:r>
            <a:r>
              <a:rPr lang="es-CO" sz="2400" b="1" dirty="0"/>
              <a:t>Se encarnaría</a:t>
            </a:r>
            <a:r>
              <a:rPr lang="es-CO" sz="2400" dirty="0"/>
              <a:t>).</a:t>
            </a:r>
          </a:p>
          <a:p>
            <a:r>
              <a:rPr lang="es-CO" sz="2400" i="1" dirty="0">
                <a:solidFill>
                  <a:srgbClr val="FF0000"/>
                </a:solidFill>
              </a:rPr>
              <a:t>Juan 1:.</a:t>
            </a:r>
            <a:r>
              <a:rPr lang="es-CO" sz="2400" i="1" dirty="0"/>
              <a:t> En el principio era el Verbo, y el Verbo era con Dios, y el Verbo era Dios</a:t>
            </a:r>
            <a:r>
              <a:rPr lang="es-CO" sz="2400" i="1" dirty="0" smtClean="0"/>
              <a:t>.</a:t>
            </a:r>
            <a:endParaRPr lang="es-CO" sz="2400" dirty="0"/>
          </a:p>
        </p:txBody>
      </p:sp>
      <p:sp>
        <p:nvSpPr>
          <p:cNvPr id="4" name="3 Rectángulo"/>
          <p:cNvSpPr/>
          <p:nvPr/>
        </p:nvSpPr>
        <p:spPr>
          <a:xfrm>
            <a:off x="870980" y="5229200"/>
            <a:ext cx="7517444" cy="1200329"/>
          </a:xfrm>
          <a:prstGeom prst="rect">
            <a:avLst/>
          </a:prstGeom>
        </p:spPr>
        <p:txBody>
          <a:bodyPr wrap="square">
            <a:spAutoFit/>
          </a:bodyPr>
          <a:lstStyle/>
          <a:p>
            <a:pPr algn="ctr"/>
            <a:r>
              <a:rPr lang="es-CO" sz="2400" i="1" dirty="0">
                <a:solidFill>
                  <a:srgbClr val="FF0000"/>
                </a:solidFill>
              </a:rPr>
              <a:t>Juan 1:14.</a:t>
            </a:r>
            <a:r>
              <a:rPr lang="es-CO" sz="2400" i="1" dirty="0"/>
              <a:t> </a:t>
            </a:r>
            <a:r>
              <a:rPr lang="es-CO" sz="2400" b="1" i="1" u="sng" dirty="0"/>
              <a:t>Y aquel Verbo fue hecho carne, y habitó entre nosotros</a:t>
            </a:r>
            <a:r>
              <a:rPr lang="es-CO" sz="2400" i="1" dirty="0"/>
              <a:t> (y vimos su gloria, gloria como del unigénito del Padre), lleno de gracia y de verdad.</a:t>
            </a:r>
            <a:endParaRPr lang="es-CO" sz="2400" dirty="0"/>
          </a:p>
        </p:txBody>
      </p:sp>
      <p:pic>
        <p:nvPicPr>
          <p:cNvPr id="1026" name="Picture 2" descr="https://encrypted-tbn1.gstatic.com/images?q=tbn:ANd9GcRdd9SXNgSY4QBMbPRL5op8vWMHlwTTTi2eHVeTAWa-L40VfkBqc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204864"/>
            <a:ext cx="2376264" cy="234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8644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2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28" dur="1000"/>
                                        <p:tgtEl>
                                          <p:spTgt spid="4">
                                            <p:txEl>
                                              <p:pRg st="0" end="0"/>
                                            </p:txEl>
                                          </p:spTgt>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par>
                                <p:cTn id="35" presetID="31" presetClass="entr" presetSubtype="0"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 calcmode="lin" valueType="num">
                                      <p:cBhvr>
                                        <p:cTn id="37" dur="1000" fill="hold"/>
                                        <p:tgtEl>
                                          <p:spTgt spid="1026"/>
                                        </p:tgtEl>
                                        <p:attrNameLst>
                                          <p:attrName>ppt_w</p:attrName>
                                        </p:attrNameLst>
                                      </p:cBhvr>
                                      <p:tavLst>
                                        <p:tav tm="0">
                                          <p:val>
                                            <p:fltVal val="0"/>
                                          </p:val>
                                        </p:tav>
                                        <p:tav tm="100000">
                                          <p:val>
                                            <p:strVal val="#ppt_w"/>
                                          </p:val>
                                        </p:tav>
                                      </p:tavLst>
                                    </p:anim>
                                    <p:anim calcmode="lin" valueType="num">
                                      <p:cBhvr>
                                        <p:cTn id="38" dur="1000" fill="hold"/>
                                        <p:tgtEl>
                                          <p:spTgt spid="1026"/>
                                        </p:tgtEl>
                                        <p:attrNameLst>
                                          <p:attrName>ppt_h</p:attrName>
                                        </p:attrNameLst>
                                      </p:cBhvr>
                                      <p:tavLst>
                                        <p:tav tm="0">
                                          <p:val>
                                            <p:fltVal val="0"/>
                                          </p:val>
                                        </p:tav>
                                        <p:tav tm="100000">
                                          <p:val>
                                            <p:strVal val="#ppt_h"/>
                                          </p:val>
                                        </p:tav>
                                      </p:tavLst>
                                    </p:anim>
                                    <p:anim calcmode="lin" valueType="num">
                                      <p:cBhvr>
                                        <p:cTn id="39" dur="1000" fill="hold"/>
                                        <p:tgtEl>
                                          <p:spTgt spid="1026"/>
                                        </p:tgtEl>
                                        <p:attrNameLst>
                                          <p:attrName>style.rotation</p:attrName>
                                        </p:attrNameLst>
                                      </p:cBhvr>
                                      <p:tavLst>
                                        <p:tav tm="0">
                                          <p:val>
                                            <p:fltVal val="90"/>
                                          </p:val>
                                        </p:tav>
                                        <p:tav tm="100000">
                                          <p:val>
                                            <p:fltVal val="0"/>
                                          </p:val>
                                        </p:tav>
                                      </p:tavLst>
                                    </p:anim>
                                    <p:animEffect transition="in" filter="fade">
                                      <p:cBhvr>
                                        <p:cTn id="4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allAtOnce"/>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712968" cy="6552728"/>
          </a:xfrm>
        </p:spPr>
        <p:txBody>
          <a:bodyPr>
            <a:normAutofit fontScale="70000" lnSpcReduction="20000"/>
          </a:bodyPr>
          <a:lstStyle/>
          <a:p>
            <a:pPr marL="0" indent="0" algn="ctr">
              <a:buNone/>
            </a:pPr>
            <a:r>
              <a:rPr lang="es-CO" dirty="0" smtClean="0"/>
              <a:t>Se hizo carne con dos propósitos (</a:t>
            </a:r>
            <a:r>
              <a:rPr lang="es-CO" b="1" dirty="0" smtClean="0">
                <a:solidFill>
                  <a:srgbClr val="FF0000"/>
                </a:solidFill>
              </a:rPr>
              <a:t>1</a:t>
            </a:r>
            <a:r>
              <a:rPr lang="es-CO" dirty="0" smtClean="0"/>
              <a:t>), traer salvación a todos los hombres y (</a:t>
            </a:r>
            <a:r>
              <a:rPr lang="es-CO" b="1" dirty="0" smtClean="0">
                <a:solidFill>
                  <a:srgbClr val="FF0000"/>
                </a:solidFill>
              </a:rPr>
              <a:t>2</a:t>
            </a:r>
            <a:r>
              <a:rPr lang="es-CO" dirty="0" smtClean="0"/>
              <a:t>), </a:t>
            </a:r>
            <a:r>
              <a:rPr lang="es-CO" sz="2600" dirty="0" smtClean="0"/>
              <a:t>PARA </a:t>
            </a:r>
            <a:r>
              <a:rPr lang="es-CO" sz="2600" dirty="0"/>
              <a:t>CUMPLIR ESE PROPÓSITO DE DESTRUIR LA SIMIENTE DE LA SERPIENTE</a:t>
            </a:r>
            <a:r>
              <a:rPr lang="es-CO" dirty="0"/>
              <a:t> (</a:t>
            </a:r>
            <a:r>
              <a:rPr lang="es-CO" b="1" dirty="0"/>
              <a:t>Pecado – Muerte).</a:t>
            </a:r>
            <a:endParaRPr lang="es-CO" dirty="0"/>
          </a:p>
          <a:p>
            <a:pPr marL="0" indent="0">
              <a:buNone/>
            </a:pPr>
            <a:endParaRPr lang="es-CO" i="1" dirty="0" smtClean="0">
              <a:solidFill>
                <a:srgbClr val="FF0000"/>
              </a:solidFill>
            </a:endParaRPr>
          </a:p>
          <a:p>
            <a:pPr marL="0" indent="0" algn="ctr">
              <a:buNone/>
            </a:pPr>
            <a:r>
              <a:rPr lang="es-CO" i="1" dirty="0" smtClean="0">
                <a:solidFill>
                  <a:srgbClr val="FF0000"/>
                </a:solidFill>
              </a:rPr>
              <a:t>Hebreos 2:14. </a:t>
            </a:r>
            <a:r>
              <a:rPr lang="es-CO" i="1" dirty="0" smtClean="0"/>
              <a:t> </a:t>
            </a:r>
            <a:r>
              <a:rPr lang="es-CO" i="1" dirty="0"/>
              <a:t>Así que, por </a:t>
            </a:r>
            <a:r>
              <a:rPr lang="es-CO" b="1" i="1" u="sng" dirty="0"/>
              <a:t>cuanto los hijos participaron de carne y sangre, él también participó de lo mismo</a:t>
            </a:r>
            <a:r>
              <a:rPr lang="es-CO" i="1" dirty="0"/>
              <a:t>, </a:t>
            </a:r>
            <a:r>
              <a:rPr lang="es-CO" b="1" i="1" u="sng" dirty="0"/>
              <a:t>para destruir por medio de la muerte al que tenía el imperio de la muerte</a:t>
            </a:r>
            <a:r>
              <a:rPr lang="es-CO" i="1" u="sng" dirty="0"/>
              <a:t>, esto es, al </a:t>
            </a:r>
            <a:r>
              <a:rPr lang="es-CO" i="1" u="sng" dirty="0" smtClean="0"/>
              <a:t>diablo.</a:t>
            </a:r>
            <a:endParaRPr lang="es-CO" u="sng" dirty="0"/>
          </a:p>
          <a:p>
            <a:endParaRPr lang="es-CO" dirty="0" smtClean="0"/>
          </a:p>
          <a:p>
            <a:pPr marL="0" indent="0" algn="ctr">
              <a:buNone/>
            </a:pPr>
            <a:r>
              <a:rPr lang="es-CO" dirty="0" smtClean="0"/>
              <a:t>Como </a:t>
            </a:r>
            <a:r>
              <a:rPr lang="es-CO" dirty="0"/>
              <a:t>sería Dios mismo el que vendría, el que se encarnaría, </a:t>
            </a:r>
            <a:r>
              <a:rPr lang="es-CO" dirty="0" smtClean="0"/>
              <a:t>este </a:t>
            </a:r>
            <a:r>
              <a:rPr lang="es-CO" dirty="0"/>
              <a:t>ser </a:t>
            </a:r>
            <a:r>
              <a:rPr lang="es-CO" sz="2400" b="1" u="sng" dirty="0" smtClean="0"/>
              <a:t>NO PODÍA PROCEDER DE LA CARNE DE UN HOMBRE</a:t>
            </a:r>
            <a:r>
              <a:rPr lang="es-CO" dirty="0" smtClean="0"/>
              <a:t>, </a:t>
            </a:r>
            <a:r>
              <a:rPr lang="es-CO" dirty="0"/>
              <a:t>y su participación en la </a:t>
            </a:r>
            <a:r>
              <a:rPr lang="es-CO" sz="2400" b="1" u="sng" dirty="0" smtClean="0"/>
              <a:t>CARNE SERÍA POR EL LADO DE LA MUJER</a:t>
            </a:r>
            <a:r>
              <a:rPr lang="es-CO" dirty="0" smtClean="0"/>
              <a:t>. </a:t>
            </a:r>
          </a:p>
          <a:p>
            <a:pPr marL="0" indent="0" algn="ctr">
              <a:buNone/>
            </a:pPr>
            <a:endParaRPr lang="es-CO" b="1" dirty="0" smtClean="0">
              <a:solidFill>
                <a:srgbClr val="0070C0"/>
              </a:solidFill>
            </a:endParaRPr>
          </a:p>
          <a:p>
            <a:pPr marL="0" indent="0" algn="ctr">
              <a:buNone/>
            </a:pPr>
            <a:r>
              <a:rPr lang="es-CO" b="1" dirty="0" smtClean="0">
                <a:solidFill>
                  <a:srgbClr val="0070C0"/>
                </a:solidFill>
              </a:rPr>
              <a:t>Aquí se ve claramente un hecho asombroso del poder de Dios.</a:t>
            </a:r>
            <a:r>
              <a:rPr lang="es-CO" b="1" dirty="0">
                <a:solidFill>
                  <a:srgbClr val="0070C0"/>
                </a:solidFill>
              </a:rPr>
              <a:t> </a:t>
            </a:r>
            <a:r>
              <a:rPr lang="es-CO" b="1" dirty="0" smtClean="0">
                <a:solidFill>
                  <a:srgbClr val="0070C0"/>
                </a:solidFill>
              </a:rPr>
              <a:t>Lo cual es un misterio para nosotros, Nos preguntamos: ¿se convirtió en  esperma? ¿utilizó el ovulo de María? O solamente el resto de su cuerpo y su sangre para formarse hombre. Esa es una de las preguntas que tengo en mi larga lista de interrogantes. Para lo cual el mismo Jesús dirá: ¡No te preocupes por eso que no tiene importancia, lo importante es que Yo me encarné para salvarte, y gracias a ello, tu estas aquí!  </a:t>
            </a:r>
            <a:endParaRPr lang="es-CO" b="1" dirty="0">
              <a:solidFill>
                <a:srgbClr val="0070C0"/>
              </a:solidFill>
            </a:endParaRPr>
          </a:p>
        </p:txBody>
      </p:sp>
    </p:spTree>
    <p:extLst>
      <p:ext uri="{BB962C8B-B14F-4D97-AF65-F5344CB8AC3E}">
        <p14:creationId xmlns:p14="http://schemas.microsoft.com/office/powerpoint/2010/main" val="23306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blipFill>
            <a:blip r:embed="rId2"/>
            <a:tile tx="0" ty="0" sx="100000" sy="100000" flip="none" algn="tl"/>
          </a:blipFill>
        </p:spPr>
        <p:txBody>
          <a:bodyPr>
            <a:normAutofit fontScale="92500" lnSpcReduction="10000"/>
          </a:bodyPr>
          <a:lstStyle/>
          <a:p>
            <a:pPr marL="0" indent="0" algn="ctr">
              <a:buNone/>
            </a:pPr>
            <a:r>
              <a:rPr lang="es-CO" sz="3500" i="1" u="sng" dirty="0"/>
              <a:t>Veamos las promesas de Dios</a:t>
            </a:r>
          </a:p>
          <a:p>
            <a:pPr marL="0" indent="0" algn="ctr">
              <a:buNone/>
            </a:pPr>
            <a:r>
              <a:rPr lang="es-CO" dirty="0" smtClean="0"/>
              <a:t>Porque</a:t>
            </a:r>
            <a:r>
              <a:rPr lang="es-CO" dirty="0"/>
              <a:t> </a:t>
            </a:r>
            <a:r>
              <a:rPr lang="es-CO" sz="2600" b="1" dirty="0"/>
              <a:t>DIOS HABÍA PROMETIDO A DAVID</a:t>
            </a:r>
            <a:r>
              <a:rPr lang="es-CO" b="1" dirty="0"/>
              <a:t> </a:t>
            </a:r>
            <a:r>
              <a:rPr lang="es-CO" i="1" dirty="0"/>
              <a:t>“No faltará varón de tu descendencia en el trono de Israel.” Y  “… tu trono será estable eternamente”.</a:t>
            </a:r>
            <a:endParaRPr lang="es-CO" dirty="0"/>
          </a:p>
          <a:p>
            <a:endParaRPr lang="es-CO" b="1" dirty="0" smtClean="0"/>
          </a:p>
          <a:p>
            <a:pPr marL="0" indent="0" algn="ctr">
              <a:buNone/>
            </a:pPr>
            <a:r>
              <a:rPr lang="es-CO" i="1" dirty="0" smtClean="0">
                <a:solidFill>
                  <a:srgbClr val="FF0000"/>
                </a:solidFill>
              </a:rPr>
              <a:t>2 </a:t>
            </a:r>
            <a:r>
              <a:rPr lang="es-CO" i="1" dirty="0">
                <a:solidFill>
                  <a:srgbClr val="FF0000"/>
                </a:solidFill>
              </a:rPr>
              <a:t>Samuel </a:t>
            </a:r>
            <a:r>
              <a:rPr lang="es-CO" i="1" dirty="0" smtClean="0">
                <a:solidFill>
                  <a:srgbClr val="FF0000"/>
                </a:solidFill>
              </a:rPr>
              <a:t>7:16,17.</a:t>
            </a:r>
            <a:r>
              <a:rPr lang="es-CO" i="1" dirty="0"/>
              <a:t> </a:t>
            </a:r>
            <a:r>
              <a:rPr lang="es-CO" b="1" i="1" u="sng" dirty="0"/>
              <a:t>Y será afirmada tu casa y tu reino para siempre delante de tu rostro, y tu trono será estable eternamente</a:t>
            </a:r>
            <a:r>
              <a:rPr lang="es-CO" i="1" dirty="0"/>
              <a:t>. 17 Conforme a todas estas palabras, y conforme a toda esta visión, así habló Natán a David.</a:t>
            </a:r>
            <a:endParaRPr lang="es-CO" dirty="0"/>
          </a:p>
          <a:p>
            <a:pPr algn="ctr"/>
            <a:endParaRPr lang="es-CO" dirty="0" smtClean="0"/>
          </a:p>
          <a:p>
            <a:pPr marL="0" indent="0" algn="ctr">
              <a:buNone/>
            </a:pPr>
            <a:r>
              <a:rPr lang="es-CO" dirty="0" smtClean="0"/>
              <a:t>¡Y </a:t>
            </a:r>
            <a:r>
              <a:rPr lang="es-CO" dirty="0"/>
              <a:t>A SALOMÓN TAMBIÉN LE CONFIRMÓ LA PROMESA HECHA A </a:t>
            </a:r>
            <a:r>
              <a:rPr lang="es-CO" dirty="0" smtClean="0"/>
              <a:t>DAVID!</a:t>
            </a:r>
            <a:endParaRPr lang="es-CO" dirty="0"/>
          </a:p>
          <a:p>
            <a:endParaRPr lang="es-CO" dirty="0"/>
          </a:p>
        </p:txBody>
      </p:sp>
    </p:spTree>
    <p:extLst>
      <p:ext uri="{BB962C8B-B14F-4D97-AF65-F5344CB8AC3E}">
        <p14:creationId xmlns:p14="http://schemas.microsoft.com/office/powerpoint/2010/main" val="20635739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blipFill>
            <a:blip r:embed="rId2"/>
            <a:tile tx="0" ty="0" sx="100000" sy="100000" flip="none" algn="tl"/>
          </a:blipFill>
        </p:spPr>
        <p:txBody>
          <a:bodyPr>
            <a:normAutofit fontScale="85000" lnSpcReduction="10000"/>
          </a:bodyPr>
          <a:lstStyle/>
          <a:p>
            <a:pPr marL="0" indent="0" algn="ctr">
              <a:buNone/>
            </a:pPr>
            <a:r>
              <a:rPr lang="es-CO" i="1" dirty="0" smtClean="0">
                <a:solidFill>
                  <a:srgbClr val="FF0000"/>
                </a:solidFill>
              </a:rPr>
              <a:t>1Reyes 9:4-6.</a:t>
            </a:r>
            <a:r>
              <a:rPr lang="es-CO" i="1" dirty="0"/>
              <a:t> </a:t>
            </a:r>
            <a:r>
              <a:rPr lang="es-CO" b="1" i="1" u="sng" dirty="0"/>
              <a:t>Y si tú anduvieres delante de mí como anduvo David tu padre, en integridad de corazón y en equidad, haciendo todas las cosas que yo te he mandado, y guardando mis estatutos y mis decretos</a:t>
            </a:r>
            <a:r>
              <a:rPr lang="es-CO" i="1" dirty="0"/>
              <a:t>, 5 yo afirmaré el trono de tu reino sobre Israel para siempre, como hablé a David tu padre, diciendo: No faltará varón de tu descendencia en el trono de Israel. 6 </a:t>
            </a:r>
            <a:r>
              <a:rPr lang="es-CO" b="1" i="1" u="sng" dirty="0"/>
              <a:t>Más si obstinadamente os apartareis de mí </a:t>
            </a:r>
            <a:r>
              <a:rPr lang="es-CO" i="1" dirty="0"/>
              <a:t>vosotros y vuestros hijos, y no guardareis mis mandamientos y mis estatutos que yo he puesto delante de vosotros, </a:t>
            </a:r>
            <a:r>
              <a:rPr lang="es-CO" b="1" i="1" u="sng" dirty="0"/>
              <a:t>sino que fuereis y sirviereis a dioses ajenos, y los adorareis;</a:t>
            </a:r>
            <a:endParaRPr lang="es-CO" dirty="0"/>
          </a:p>
          <a:p>
            <a:pPr marL="0" indent="0" algn="ctr">
              <a:buNone/>
            </a:pPr>
            <a:endParaRPr lang="es-CO" dirty="0" smtClean="0"/>
          </a:p>
          <a:p>
            <a:pPr marL="0" indent="0" algn="ctr">
              <a:buNone/>
            </a:pPr>
            <a:r>
              <a:rPr lang="es-CO" dirty="0" smtClean="0"/>
              <a:t>Notemos </a:t>
            </a:r>
            <a:r>
              <a:rPr lang="es-CO" dirty="0"/>
              <a:t>en la anterior escritura que Dios le hace una advertencia a Salomón, advertencia que si se cumplía, </a:t>
            </a:r>
            <a:r>
              <a:rPr lang="es-CO" sz="2600" b="1" dirty="0"/>
              <a:t>ABOLIRÍA LA PROMESA DIVINA</a:t>
            </a:r>
            <a:r>
              <a:rPr lang="es-CO" sz="2600" b="1" dirty="0" smtClean="0"/>
              <a:t>.</a:t>
            </a:r>
            <a:endParaRPr lang="es-CO" sz="2600" b="1" dirty="0"/>
          </a:p>
        </p:txBody>
      </p:sp>
    </p:spTree>
    <p:extLst>
      <p:ext uri="{BB962C8B-B14F-4D97-AF65-F5344CB8AC3E}">
        <p14:creationId xmlns:p14="http://schemas.microsoft.com/office/powerpoint/2010/main" val="753624660"/>
      </p:ext>
    </p:extLst>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rgbClr val="FFFF00"/>
          </a:solidFill>
        </p:spPr>
        <p:txBody>
          <a:bodyPr>
            <a:normAutofit fontScale="77500" lnSpcReduction="20000"/>
          </a:bodyPr>
          <a:lstStyle/>
          <a:p>
            <a:pPr marL="0" indent="0" algn="ctr">
              <a:buNone/>
            </a:pPr>
            <a:r>
              <a:rPr lang="es-CO" dirty="0" smtClean="0"/>
              <a:t>DAVID TAMBIÉN </a:t>
            </a:r>
            <a:r>
              <a:rPr lang="es-CO" dirty="0"/>
              <a:t>ADVIERTE A SALOMÓN:</a:t>
            </a:r>
          </a:p>
          <a:p>
            <a:pPr marL="0" indent="0" algn="ctr">
              <a:buNone/>
            </a:pPr>
            <a:r>
              <a:rPr lang="es-CO" i="1" dirty="0" smtClean="0">
                <a:solidFill>
                  <a:srgbClr val="FF0000"/>
                </a:solidFill>
              </a:rPr>
              <a:t>1Reyes 2:3,4.</a:t>
            </a:r>
            <a:r>
              <a:rPr lang="es-CO" i="1" dirty="0"/>
              <a:t> </a:t>
            </a:r>
            <a:r>
              <a:rPr lang="es-CO" b="1" i="1" u="sng" dirty="0"/>
              <a:t>Guarda los preceptos de Jehová tu Dios</a:t>
            </a:r>
            <a:r>
              <a:rPr lang="es-CO" i="1" dirty="0"/>
              <a:t>, andando en sus caminos, y observando sus estatutos y mandamientos, sus decretos y sus testimonios, de la manera que está escrito en la ley de Moisés, para que prosperes en todo lo que hagas y en todo aquello que emprendas; 4 para que confirme Jehová la palabra que me habló, diciendo: </a:t>
            </a:r>
            <a:r>
              <a:rPr lang="es-CO" b="1" i="1" u="sng" dirty="0"/>
              <a:t>Si tus hijos guardaren mi camino</a:t>
            </a:r>
            <a:r>
              <a:rPr lang="es-CO" b="1" i="1" dirty="0"/>
              <a:t>,</a:t>
            </a:r>
            <a:r>
              <a:rPr lang="es-CO" i="1" dirty="0"/>
              <a:t> andando delante de mí con verdad, de todo su corazón y de toda su alma, </a:t>
            </a:r>
            <a:r>
              <a:rPr lang="es-CO" b="1" i="1" u="sng" dirty="0"/>
              <a:t>jamás, dice, faltará a ti varón en el trono de Israel.</a:t>
            </a:r>
            <a:endParaRPr lang="es-CO" dirty="0"/>
          </a:p>
          <a:p>
            <a:endParaRPr lang="es-CO" dirty="0" smtClean="0"/>
          </a:p>
          <a:p>
            <a:pPr marL="0" indent="0" algn="ctr">
              <a:buNone/>
            </a:pPr>
            <a:r>
              <a:rPr lang="es-CO" dirty="0" smtClean="0"/>
              <a:t>Ahora </a:t>
            </a:r>
            <a:r>
              <a:rPr lang="es-CO" dirty="0"/>
              <a:t>conocemos que Salomón, no guardó los preceptos de Jehová, como si lo hizo David.</a:t>
            </a:r>
          </a:p>
          <a:p>
            <a:pPr marL="0" indent="0" algn="ctr">
              <a:buNone/>
            </a:pPr>
            <a:endParaRPr lang="es-CO" i="1" dirty="0" smtClean="0">
              <a:solidFill>
                <a:srgbClr val="FF0000"/>
              </a:solidFill>
            </a:endParaRPr>
          </a:p>
          <a:p>
            <a:pPr marL="0" indent="0" algn="ctr">
              <a:buNone/>
            </a:pPr>
            <a:r>
              <a:rPr lang="es-CO" i="1" dirty="0" smtClean="0">
                <a:solidFill>
                  <a:srgbClr val="FF0000"/>
                </a:solidFill>
              </a:rPr>
              <a:t>1Reyes 11:4.</a:t>
            </a:r>
            <a:r>
              <a:rPr lang="es-CO" i="1" dirty="0"/>
              <a:t> </a:t>
            </a:r>
            <a:r>
              <a:rPr lang="es-CO" b="1" i="1" u="sng" dirty="0"/>
              <a:t>Y cuando Salomón era ya viejo</a:t>
            </a:r>
            <a:r>
              <a:rPr lang="es-CO" i="1" dirty="0"/>
              <a:t>, </a:t>
            </a:r>
            <a:r>
              <a:rPr lang="es-CO" b="1" i="1" u="sng" dirty="0"/>
              <a:t>sus mujeres inclinaron su corazón tras dioses ajenos</a:t>
            </a:r>
            <a:r>
              <a:rPr lang="es-CO" i="1" dirty="0"/>
              <a:t>, </a:t>
            </a:r>
            <a:r>
              <a:rPr lang="es-CO" b="1" i="1" u="sng" dirty="0"/>
              <a:t>y su corazón no era perfecto con Jehová su Dios</a:t>
            </a:r>
            <a:r>
              <a:rPr lang="es-CO" i="1" dirty="0"/>
              <a:t>, </a:t>
            </a:r>
            <a:r>
              <a:rPr lang="es-CO" b="1" i="1" u="sng" dirty="0"/>
              <a:t>como el corazón de su padre David</a:t>
            </a:r>
            <a:r>
              <a:rPr lang="es-CO" i="1" dirty="0"/>
              <a:t>.</a:t>
            </a:r>
            <a:endParaRPr lang="es-CO" dirty="0"/>
          </a:p>
          <a:p>
            <a:endParaRPr lang="es-CO" dirty="0"/>
          </a:p>
        </p:txBody>
      </p:sp>
    </p:spTree>
    <p:extLst>
      <p:ext uri="{BB962C8B-B14F-4D97-AF65-F5344CB8AC3E}">
        <p14:creationId xmlns:p14="http://schemas.microsoft.com/office/powerpoint/2010/main" val="112036329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circle(in)">
                                      <p:cBhvr>
                                        <p:cTn id="14" dur="2000"/>
                                        <p:tgtEl>
                                          <p:spTgt spid="3">
                                            <p:txEl>
                                              <p:pRg st="3" end="3"/>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ircle(in)">
                                      <p:cBhvr>
                                        <p:cTn id="1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936104"/>
          </a:xfrm>
        </p:spPr>
        <p:txBody>
          <a:bodyPr>
            <a:normAutofit fontScale="92500" lnSpcReduction="10000"/>
          </a:bodyPr>
          <a:lstStyle/>
          <a:p>
            <a:pPr marL="0" indent="0" algn="ctr">
              <a:buNone/>
            </a:pPr>
            <a:r>
              <a:rPr lang="es-CO" dirty="0" smtClean="0"/>
              <a:t>¿QUE </a:t>
            </a:r>
            <a:r>
              <a:rPr lang="es-CO" dirty="0"/>
              <a:t>PASÓ ENTONCES?     </a:t>
            </a:r>
            <a:r>
              <a:rPr lang="es-CO" sz="2600" dirty="0"/>
              <a:t>DIOS SE ENOJA CON ÉL Y LO CASTIGA Y LE PREDICE QUE "CORTARÁ DE ÉL EL REINO</a:t>
            </a:r>
            <a:r>
              <a:rPr lang="es-CO" sz="2600" dirty="0" smtClean="0"/>
              <a:t>"</a:t>
            </a:r>
            <a:r>
              <a:rPr lang="es-CO" dirty="0" smtClean="0"/>
              <a:t>.</a:t>
            </a:r>
            <a:endParaRPr lang="es-CO" dirty="0"/>
          </a:p>
        </p:txBody>
      </p:sp>
      <p:sp>
        <p:nvSpPr>
          <p:cNvPr id="2" name="1 Rectángulo"/>
          <p:cNvSpPr/>
          <p:nvPr/>
        </p:nvSpPr>
        <p:spPr>
          <a:xfrm>
            <a:off x="1115616" y="1988840"/>
            <a:ext cx="6912768" cy="4154984"/>
          </a:xfrm>
          <a:prstGeom prst="rect">
            <a:avLst/>
          </a:prstGeom>
          <a:solidFill>
            <a:srgbClr val="002060"/>
          </a:solidFill>
        </p:spPr>
        <p:txBody>
          <a:bodyPr wrap="square">
            <a:spAutoFit/>
          </a:bodyPr>
          <a:lstStyle/>
          <a:p>
            <a:pPr algn="ctr"/>
            <a:r>
              <a:rPr lang="es-CO" sz="2400" b="1" i="1" dirty="0">
                <a:solidFill>
                  <a:srgbClr val="FFFF00"/>
                </a:solidFill>
              </a:rPr>
              <a:t>1Reyes 11:9;11-13.</a:t>
            </a:r>
            <a:r>
              <a:rPr lang="es-CO" sz="2400" i="1" dirty="0">
                <a:solidFill>
                  <a:schemeClr val="bg1"/>
                </a:solidFill>
              </a:rPr>
              <a:t> </a:t>
            </a:r>
            <a:r>
              <a:rPr lang="es-CO" sz="2400" b="1" i="1" u="sng" dirty="0">
                <a:solidFill>
                  <a:schemeClr val="bg1"/>
                </a:solidFill>
              </a:rPr>
              <a:t>Y se enojó Jehová contra Salomón</a:t>
            </a:r>
            <a:r>
              <a:rPr lang="es-CO" sz="2400" i="1" dirty="0">
                <a:solidFill>
                  <a:schemeClr val="bg1"/>
                </a:solidFill>
              </a:rPr>
              <a:t>, por cuanto su corazón se había apartado de Jehová Dios de Israel, que se le había aparecido dos veces,</a:t>
            </a:r>
            <a:r>
              <a:rPr lang="es-CO" sz="2400" dirty="0">
                <a:solidFill>
                  <a:schemeClr val="bg1"/>
                </a:solidFill>
              </a:rPr>
              <a:t> </a:t>
            </a:r>
            <a:r>
              <a:rPr lang="es-CO" sz="2400" i="1" dirty="0">
                <a:solidFill>
                  <a:schemeClr val="bg1"/>
                </a:solidFill>
              </a:rPr>
              <a:t>11 Y dijo Jehová a Salomón: «Por cuanto ha habido esto en ti, y no has guardado mi pacto y mis estatutos que yo te mandé, </a:t>
            </a:r>
            <a:r>
              <a:rPr lang="es-CO" sz="2400" b="1" i="1" u="sng" dirty="0">
                <a:solidFill>
                  <a:schemeClr val="bg1"/>
                </a:solidFill>
              </a:rPr>
              <a:t>romperé de ti el reino, y lo entregaré a tu siervo</a:t>
            </a:r>
            <a:r>
              <a:rPr lang="es-CO" sz="2400" i="1" dirty="0">
                <a:solidFill>
                  <a:schemeClr val="bg1"/>
                </a:solidFill>
              </a:rPr>
              <a:t>. 12 Sin embargo, no lo haré en tus días, por amor a David tu padre; lo romperé de la mano de tu hijo. 13 </a:t>
            </a:r>
            <a:r>
              <a:rPr lang="es-CO" sz="2400" b="1" i="1" u="sng" dirty="0">
                <a:solidFill>
                  <a:schemeClr val="bg1"/>
                </a:solidFill>
              </a:rPr>
              <a:t>Pero no romperé todo el reino</a:t>
            </a:r>
            <a:r>
              <a:rPr lang="es-CO" sz="2400" i="1" dirty="0">
                <a:solidFill>
                  <a:schemeClr val="bg1"/>
                </a:solidFill>
              </a:rPr>
              <a:t>, sino que daré una tribu a tu hijo, por amor a David mi siervo, y por amor a Jerusalén, la cual yo he elegido».</a:t>
            </a:r>
            <a:endParaRPr lang="es-CO" sz="2400" dirty="0">
              <a:solidFill>
                <a:schemeClr val="bg1"/>
              </a:solidFill>
            </a:endParaRPr>
          </a:p>
        </p:txBody>
      </p:sp>
    </p:spTree>
    <p:extLst>
      <p:ext uri="{BB962C8B-B14F-4D97-AF65-F5344CB8AC3E}">
        <p14:creationId xmlns:p14="http://schemas.microsoft.com/office/powerpoint/2010/main" val="3949351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normAutofit fontScale="92500" lnSpcReduction="20000"/>
          </a:bodyPr>
          <a:lstStyle/>
          <a:p>
            <a:pPr marL="0" indent="0" algn="ctr">
              <a:buNone/>
            </a:pPr>
            <a:r>
              <a:rPr lang="es-CO" sz="3100" dirty="0" smtClean="0"/>
              <a:t>FINALMENTE </a:t>
            </a:r>
            <a:r>
              <a:rPr lang="es-CO" sz="3100" b="1" dirty="0" smtClean="0"/>
              <a:t>LA DESCENDENCIA DEL REINO </a:t>
            </a:r>
            <a:r>
              <a:rPr lang="es-CO" sz="3100" dirty="0" smtClean="0"/>
              <a:t>POR LA LÍNEA DE SALOMÓN ES ROTA.</a:t>
            </a:r>
          </a:p>
        </p:txBody>
      </p:sp>
      <p:sp>
        <p:nvSpPr>
          <p:cNvPr id="2" name="1 Rectángulo"/>
          <p:cNvSpPr/>
          <p:nvPr/>
        </p:nvSpPr>
        <p:spPr>
          <a:xfrm>
            <a:off x="179512" y="1700808"/>
            <a:ext cx="8784976" cy="4985980"/>
          </a:xfrm>
          <a:prstGeom prst="rect">
            <a:avLst/>
          </a:prstGeom>
          <a:solidFill>
            <a:schemeClr val="bg2">
              <a:lumMod val="90000"/>
            </a:schemeClr>
          </a:solidFill>
        </p:spPr>
        <p:txBody>
          <a:bodyPr wrap="square">
            <a:spAutoFit/>
          </a:bodyPr>
          <a:lstStyle/>
          <a:p>
            <a:pPr algn="ctr"/>
            <a:r>
              <a:rPr lang="es-CO" sz="2400" dirty="0"/>
              <a:t>¿Cómo sería entonces posible, que un </a:t>
            </a:r>
            <a:r>
              <a:rPr lang="es-CO" sz="2000" b="1" u="sng" dirty="0"/>
              <a:t>DESCENDIENTE EN LA CARNE</a:t>
            </a:r>
            <a:r>
              <a:rPr lang="es-CO" sz="2400" b="1" u="sng" dirty="0"/>
              <a:t> de David se sentará en su trono</a:t>
            </a:r>
            <a:r>
              <a:rPr lang="es-CO" sz="2400" dirty="0"/>
              <a:t>, Si Jesucristo </a:t>
            </a:r>
            <a:r>
              <a:rPr lang="es-CO" sz="2000" b="1" dirty="0"/>
              <a:t>NO FUE HIJO CARNAL DE JOSE</a:t>
            </a:r>
            <a:r>
              <a:rPr lang="es-CO" sz="2400" b="1" dirty="0"/>
              <a:t> </a:t>
            </a:r>
            <a:r>
              <a:rPr lang="es-CO" sz="2400" dirty="0"/>
              <a:t>(Descendiente de David)?</a:t>
            </a:r>
          </a:p>
          <a:p>
            <a:pPr algn="ctr"/>
            <a:r>
              <a:rPr lang="es-CO" sz="2400" i="1" dirty="0">
                <a:solidFill>
                  <a:srgbClr val="FF0000"/>
                </a:solidFill>
              </a:rPr>
              <a:t>Romanos 1:3. </a:t>
            </a:r>
            <a:r>
              <a:rPr lang="es-CO" sz="2400" i="1" dirty="0"/>
              <a:t> Acerca de su Hijo, nuestro Señor Jesucristo, </a:t>
            </a:r>
            <a:r>
              <a:rPr lang="es-CO" sz="2400" b="1" i="1" u="sng" dirty="0"/>
              <a:t>que era del linaje de David según la carne</a:t>
            </a:r>
            <a:r>
              <a:rPr lang="es-CO" sz="2400" i="1" dirty="0"/>
              <a:t>. </a:t>
            </a:r>
            <a:endParaRPr lang="es-CO" sz="2400" dirty="0"/>
          </a:p>
          <a:p>
            <a:endParaRPr lang="es-CO" sz="2400" dirty="0"/>
          </a:p>
          <a:p>
            <a:pPr algn="ctr"/>
            <a:r>
              <a:rPr lang="es-CO" sz="2000" b="1" dirty="0" smtClean="0"/>
              <a:t>SE CUMPLIÓ POR OTRA LÍNEA DIFERENTE A LA DE SALOMÓN, OTRO HIJO DE DAVID. Y VAMOS A ESTUDIAR UNA APARENTE CONTRADICCIÓN EN LA PALABRA DE DIOS QUE SE PRESENTA.</a:t>
            </a:r>
          </a:p>
          <a:p>
            <a:r>
              <a:rPr lang="es-CO" sz="2400" dirty="0"/>
              <a:t> </a:t>
            </a:r>
          </a:p>
          <a:p>
            <a:pPr algn="ctr"/>
            <a:r>
              <a:rPr lang="es-CO" sz="2400" dirty="0"/>
              <a:t>Para esto mostraré en gráfico el desarrollo de las </a:t>
            </a:r>
            <a:r>
              <a:rPr lang="es-CO" sz="2000" dirty="0"/>
              <a:t>DOS LÍNEAS DE LA SIMIENTE DE DIOS</a:t>
            </a:r>
            <a:r>
              <a:rPr lang="es-CO" sz="2400" dirty="0"/>
              <a:t> (La Simiente prometida a la mujer) desde génesis.</a:t>
            </a:r>
          </a:p>
          <a:p>
            <a:endParaRPr lang="es-CO" sz="2400" dirty="0"/>
          </a:p>
          <a:p>
            <a:endParaRPr lang="es-CO" dirty="0"/>
          </a:p>
        </p:txBody>
      </p:sp>
    </p:spTree>
    <p:extLst>
      <p:ext uri="{BB962C8B-B14F-4D97-AF65-F5344CB8AC3E}">
        <p14:creationId xmlns:p14="http://schemas.microsoft.com/office/powerpoint/2010/main" val="96449305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p:cTn id="1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3" end="3"/>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p:cTn id="21"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5" end="5"/>
                                            </p:txEl>
                                          </p:spTgt>
                                        </p:tgtEl>
                                        <p:attrNameLst>
                                          <p:attrName>ppt_h</p:attrName>
                                        </p:attrNameLst>
                                      </p:cBhvr>
                                      <p:tavLst>
                                        <p:tav tm="0">
                                          <p:val>
                                            <p:fltVal val="0"/>
                                          </p:val>
                                        </p:tav>
                                        <p:tav tm="100000">
                                          <p:val>
                                            <p:strVal val="#ppt_h"/>
                                          </p:val>
                                        </p:tav>
                                      </p:tavLst>
                                    </p:anim>
                                    <p:anim calcmode="lin" valueType="num">
                                      <p:cBhvr>
                                        <p:cTn id="23" dur="1000" fill="hold"/>
                                        <p:tgtEl>
                                          <p:spTgt spid="2">
                                            <p:txEl>
                                              <p:pRg st="5" end="5"/>
                                            </p:txEl>
                                          </p:spTgt>
                                        </p:tgtEl>
                                        <p:attrNameLst>
                                          <p:attrName>style.rotation</p:attrName>
                                        </p:attrNameLst>
                                      </p:cBhvr>
                                      <p:tavLst>
                                        <p:tav tm="0">
                                          <p:val>
                                            <p:fltVal val="90"/>
                                          </p:val>
                                        </p:tav>
                                        <p:tav tm="100000">
                                          <p:val>
                                            <p:fltVal val="0"/>
                                          </p:val>
                                        </p:tav>
                                      </p:tavLst>
                                    </p:anim>
                                    <p:animEffect transition="in" filter="fade">
                                      <p:cBhvr>
                                        <p:cTn id="24"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800200"/>
          </a:xfrm>
          <a:blipFill>
            <a:blip r:embed="rId2"/>
            <a:tile tx="0" ty="0" sx="100000" sy="100000" flip="none" algn="tl"/>
          </a:blipFill>
        </p:spPr>
        <p:txBody>
          <a:bodyPr>
            <a:normAutofit lnSpcReduction="10000"/>
          </a:bodyPr>
          <a:lstStyle/>
          <a:p>
            <a:pPr marL="0" indent="0" algn="ctr">
              <a:buNone/>
            </a:pPr>
            <a:r>
              <a:rPr lang="es-CO" sz="2600" dirty="0" smtClean="0"/>
              <a:t>VEAMOS ENTONCES ESAS “</a:t>
            </a:r>
            <a:r>
              <a:rPr lang="es-CO" sz="2600" b="1" u="sng" dirty="0" smtClean="0"/>
              <a:t>DOS LÍNEAS DE LA SIMIENTE DE DIOS (LA SIMIENTE PROMETIDA A LA MUJER)</a:t>
            </a:r>
            <a:r>
              <a:rPr lang="es-CO" dirty="0" smtClean="0"/>
              <a:t>” Recordemos que para muchos esto ha sido causa de confusión. </a:t>
            </a:r>
          </a:p>
        </p:txBody>
      </p:sp>
      <p:sp>
        <p:nvSpPr>
          <p:cNvPr id="2" name="1 Rectángulo"/>
          <p:cNvSpPr/>
          <p:nvPr/>
        </p:nvSpPr>
        <p:spPr>
          <a:xfrm>
            <a:off x="1187624" y="2420888"/>
            <a:ext cx="6696744" cy="3416320"/>
          </a:xfrm>
          <a:prstGeom prst="rect">
            <a:avLst/>
          </a:prstGeom>
          <a:gradFill>
            <a:gsLst>
              <a:gs pos="0">
                <a:srgbClr val="FFEFD1"/>
              </a:gs>
              <a:gs pos="64999">
                <a:srgbClr val="F0EBD5"/>
              </a:gs>
              <a:gs pos="100000">
                <a:srgbClr val="D1C39F"/>
              </a:gs>
            </a:gsLst>
            <a:lin ang="5400000" scaled="0"/>
          </a:gradFill>
        </p:spPr>
        <p:txBody>
          <a:bodyPr wrap="square">
            <a:spAutoFit/>
          </a:bodyPr>
          <a:lstStyle/>
          <a:p>
            <a:pPr algn="ctr"/>
            <a:r>
              <a:rPr lang="es-CO" sz="2400" dirty="0"/>
              <a:t>Como está establecido, </a:t>
            </a:r>
            <a:r>
              <a:rPr lang="es-CO" sz="2400" b="1" dirty="0"/>
              <a:t>todo ser humano proviene de las </a:t>
            </a:r>
            <a:r>
              <a:rPr lang="es-CO" sz="2000" b="1" dirty="0"/>
              <a:t>SIMIENTES DE SUS DOS PADRES</a:t>
            </a:r>
            <a:r>
              <a:rPr lang="es-CO" sz="2400" b="1" dirty="0"/>
              <a:t> (Padre y Madre</a:t>
            </a:r>
            <a:r>
              <a:rPr lang="es-CO" sz="2400" b="1" dirty="0" smtClean="0"/>
              <a:t>).</a:t>
            </a:r>
            <a:r>
              <a:rPr lang="es-CO" sz="2400" dirty="0" smtClean="0"/>
              <a:t> No hay otro medio. Y </a:t>
            </a:r>
            <a:r>
              <a:rPr lang="es-CO" sz="2400" dirty="0"/>
              <a:t>sabemos que Dios prometió la destrucción de la </a:t>
            </a:r>
            <a:r>
              <a:rPr lang="es-CO" sz="2000" dirty="0"/>
              <a:t>SIMIENTE ESPIRITUAL DE SATANÁS</a:t>
            </a:r>
            <a:r>
              <a:rPr lang="es-CO" sz="2400" dirty="0"/>
              <a:t> desde génesis, por medio de la </a:t>
            </a:r>
            <a:r>
              <a:rPr lang="es-CO" sz="2000" dirty="0"/>
              <a:t>SIMIENTE DE LA MUJER.</a:t>
            </a:r>
            <a:endParaRPr lang="es-CO" sz="2400" dirty="0"/>
          </a:p>
          <a:p>
            <a:endParaRPr lang="es-CO" sz="2400" b="1" i="1" dirty="0" smtClean="0">
              <a:solidFill>
                <a:srgbClr val="FF0000"/>
              </a:solidFill>
            </a:endParaRPr>
          </a:p>
          <a:p>
            <a:pPr algn="ctr"/>
            <a:r>
              <a:rPr lang="es-CO" sz="2400" b="1" i="1" dirty="0" smtClean="0">
                <a:solidFill>
                  <a:srgbClr val="FF0000"/>
                </a:solidFill>
              </a:rPr>
              <a:t>Génesis </a:t>
            </a:r>
            <a:r>
              <a:rPr lang="es-CO" sz="2400" b="1" i="1" dirty="0">
                <a:solidFill>
                  <a:srgbClr val="FF0000"/>
                </a:solidFill>
              </a:rPr>
              <a:t>3:15. </a:t>
            </a:r>
            <a:r>
              <a:rPr lang="es-CO" sz="2400" b="1" i="1" dirty="0"/>
              <a:t>Y pondré enemistad entre ti y la mujer, y entre tu simiente y la simiente suya</a:t>
            </a:r>
            <a:r>
              <a:rPr lang="es-CO" sz="2400" i="1" dirty="0"/>
              <a:t>; ésta te herirá en la cabeza, y tú le herirás en el calcañar.</a:t>
            </a:r>
            <a:endParaRPr lang="es-CO" sz="2400" dirty="0"/>
          </a:p>
        </p:txBody>
      </p:sp>
    </p:spTree>
    <p:extLst>
      <p:ext uri="{BB962C8B-B14F-4D97-AF65-F5344CB8AC3E}">
        <p14:creationId xmlns:p14="http://schemas.microsoft.com/office/powerpoint/2010/main" val="6331070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4098" name="Picture 2" descr="http://fotos.miarroba.es/fo/f81f/234D9C5BB9304D2CF722354D2CF71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352928"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106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080120"/>
          </a:xfrm>
        </p:spPr>
        <p:txBody>
          <a:bodyPr>
            <a:normAutofit/>
          </a:bodyPr>
          <a:lstStyle/>
          <a:p>
            <a:pPr marL="0" indent="0" algn="ctr">
              <a:buNone/>
            </a:pPr>
            <a:r>
              <a:rPr lang="es-CO" dirty="0"/>
              <a:t>Vemos en el gráfico que las dos líneas </a:t>
            </a:r>
            <a:r>
              <a:rPr lang="es-CO" sz="2400" b="1" dirty="0"/>
              <a:t>(FÍSICA Y ESPIRITUAL)</a:t>
            </a:r>
            <a:r>
              <a:rPr lang="es-CO" dirty="0"/>
              <a:t> vienen </a:t>
            </a:r>
            <a:r>
              <a:rPr lang="es-CO" sz="2400" b="1" dirty="0"/>
              <a:t>UNIDAS</a:t>
            </a:r>
            <a:r>
              <a:rPr lang="es-CO" dirty="0"/>
              <a:t> y en David se </a:t>
            </a:r>
            <a:r>
              <a:rPr lang="es-CO" dirty="0" smtClean="0"/>
              <a:t>separan.</a:t>
            </a:r>
            <a:endParaRPr lang="es-CO" dirty="0"/>
          </a:p>
        </p:txBody>
      </p:sp>
      <p:sp>
        <p:nvSpPr>
          <p:cNvPr id="2" name="1 Rectángulo"/>
          <p:cNvSpPr/>
          <p:nvPr/>
        </p:nvSpPr>
        <p:spPr>
          <a:xfrm>
            <a:off x="801373" y="1978192"/>
            <a:ext cx="7416824" cy="4401205"/>
          </a:xfrm>
          <a:prstGeom prst="rect">
            <a:avLst/>
          </a:prstGeom>
          <a:solidFill>
            <a:srgbClr val="7030A0"/>
          </a:solidFill>
        </p:spPr>
        <p:txBody>
          <a:bodyPr wrap="square">
            <a:spAutoFit/>
          </a:bodyPr>
          <a:lstStyle/>
          <a:p>
            <a:pPr algn="ctr"/>
            <a:r>
              <a:rPr lang="es-CO" sz="2800" b="1" dirty="0">
                <a:solidFill>
                  <a:srgbClr val="FFFF00"/>
                </a:solidFill>
              </a:rPr>
              <a:t>¿Por qué sucede esto?            </a:t>
            </a:r>
            <a:endParaRPr lang="es-CO" sz="2800" dirty="0">
              <a:solidFill>
                <a:srgbClr val="FFFF00"/>
              </a:solidFill>
            </a:endParaRPr>
          </a:p>
          <a:p>
            <a:pPr algn="ctr"/>
            <a:r>
              <a:rPr lang="es-CO" sz="2800" dirty="0">
                <a:solidFill>
                  <a:srgbClr val="FFFF00"/>
                </a:solidFill>
              </a:rPr>
              <a:t>Porque </a:t>
            </a:r>
            <a:r>
              <a:rPr lang="es-CO" sz="2800" b="1" dirty="0">
                <a:solidFill>
                  <a:srgbClr val="FFFF00"/>
                </a:solidFill>
              </a:rPr>
              <a:t>en David se cumplen las promesas del descendiente y el trono eternamente </a:t>
            </a:r>
            <a:r>
              <a:rPr lang="es-CO" sz="2800" dirty="0">
                <a:solidFill>
                  <a:srgbClr val="FFFF00"/>
                </a:solidFill>
              </a:rPr>
              <a:t>por cuanto él fue “</a:t>
            </a:r>
            <a:r>
              <a:rPr lang="es-CO" sz="2400" b="1" u="sng" dirty="0">
                <a:solidFill>
                  <a:srgbClr val="FFFF00"/>
                </a:solidFill>
              </a:rPr>
              <a:t>CONFORME AL CORAZÓN DE DIOS</a:t>
            </a:r>
            <a:r>
              <a:rPr lang="es-CO" sz="2800" dirty="0">
                <a:solidFill>
                  <a:srgbClr val="FFFF00"/>
                </a:solidFill>
              </a:rPr>
              <a:t>”, mas no en Salomón.</a:t>
            </a:r>
          </a:p>
          <a:p>
            <a:pPr algn="ctr"/>
            <a:r>
              <a:rPr lang="es-CO" sz="2800" b="1" i="1" dirty="0">
                <a:solidFill>
                  <a:srgbClr val="92D050"/>
                </a:solidFill>
              </a:rPr>
              <a:t>Hechos 13:22</a:t>
            </a:r>
            <a:r>
              <a:rPr lang="es-CO" sz="2800" i="1" dirty="0">
                <a:solidFill>
                  <a:srgbClr val="FFFF00"/>
                </a:solidFill>
              </a:rPr>
              <a:t>.  Quitado </a:t>
            </a:r>
            <a:r>
              <a:rPr lang="es-CO" sz="2800" i="1" dirty="0" smtClean="0">
                <a:solidFill>
                  <a:srgbClr val="FFFF00"/>
                </a:solidFill>
              </a:rPr>
              <a:t>éste (Saúl) , </a:t>
            </a:r>
            <a:r>
              <a:rPr lang="es-CO" sz="2800" i="1" dirty="0">
                <a:solidFill>
                  <a:srgbClr val="FFFF00"/>
                </a:solidFill>
              </a:rPr>
              <a:t>les levantó por rey a David, de quien dio también testimonio diciendo: He hallado a David hijo de Isaí, </a:t>
            </a:r>
            <a:r>
              <a:rPr lang="es-CO" sz="2800" b="1" i="1" u="sng" dirty="0">
                <a:solidFill>
                  <a:srgbClr val="FFFF00"/>
                </a:solidFill>
              </a:rPr>
              <a:t>varón conforme a mi corazón, quien hará todo lo que yo quiero</a:t>
            </a:r>
            <a:r>
              <a:rPr lang="es-CO" sz="2800" i="1" dirty="0">
                <a:solidFill>
                  <a:srgbClr val="FFFF00"/>
                </a:solidFill>
              </a:rPr>
              <a:t>.</a:t>
            </a:r>
            <a:endParaRPr lang="es-CO" sz="2800" dirty="0">
              <a:solidFill>
                <a:srgbClr val="FFFF00"/>
              </a:solidFill>
            </a:endParaRPr>
          </a:p>
        </p:txBody>
      </p:sp>
    </p:spTree>
    <p:extLst>
      <p:ext uri="{BB962C8B-B14F-4D97-AF65-F5344CB8AC3E}">
        <p14:creationId xmlns:p14="http://schemas.microsoft.com/office/powerpoint/2010/main" val="18460741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008112"/>
          </a:xfrm>
        </p:spPr>
        <p:txBody>
          <a:bodyPr>
            <a:normAutofit fontScale="92500" lnSpcReduction="10000"/>
          </a:bodyPr>
          <a:lstStyle/>
          <a:p>
            <a:pPr marL="0" indent="0" algn="ctr">
              <a:buNone/>
            </a:pPr>
            <a:r>
              <a:rPr lang="es-CO" b="1" u="sng" dirty="0"/>
              <a:t>VEAMOS </a:t>
            </a:r>
            <a:r>
              <a:rPr lang="es-CO" b="1" u="sng" dirty="0" smtClean="0"/>
              <a:t>ESAS DOS GENEALOGÍAS</a:t>
            </a:r>
          </a:p>
          <a:p>
            <a:pPr marL="0" indent="0" algn="ctr">
              <a:buNone/>
            </a:pPr>
            <a:r>
              <a:rPr lang="es-CO" b="1" u="sng" dirty="0" smtClean="0"/>
              <a:t>Espiritual y física</a:t>
            </a:r>
            <a:endParaRPr lang="es-CO" dirty="0"/>
          </a:p>
        </p:txBody>
      </p:sp>
      <p:sp>
        <p:nvSpPr>
          <p:cNvPr id="2" name="1 Rectángulo"/>
          <p:cNvSpPr/>
          <p:nvPr/>
        </p:nvSpPr>
        <p:spPr>
          <a:xfrm>
            <a:off x="395536" y="1412776"/>
            <a:ext cx="8496944" cy="5324535"/>
          </a:xfrm>
          <a:prstGeom prst="rect">
            <a:avLst/>
          </a:prstGeom>
          <a:blipFill>
            <a:blip r:embed="rId2"/>
            <a:tile tx="0" ty="0" sx="100000" sy="100000" flip="none" algn="tl"/>
          </a:blipFill>
        </p:spPr>
        <p:txBody>
          <a:bodyPr wrap="square">
            <a:spAutoFit/>
          </a:bodyPr>
          <a:lstStyle/>
          <a:p>
            <a:pPr algn="ctr"/>
            <a:r>
              <a:rPr lang="es-CO" sz="2800" b="1" i="1" u="sng" dirty="0" smtClean="0"/>
              <a:t>Línea Espiritual:</a:t>
            </a:r>
            <a:r>
              <a:rPr lang="es-CO" sz="2400" i="1" dirty="0" smtClean="0">
                <a:solidFill>
                  <a:srgbClr val="FF0000"/>
                </a:solidFill>
              </a:rPr>
              <a:t> Mateo 1:1. </a:t>
            </a:r>
            <a:r>
              <a:rPr lang="es-CO" sz="2400" i="1" dirty="0" smtClean="0"/>
              <a:t> </a:t>
            </a:r>
            <a:r>
              <a:rPr lang="es-CO" sz="2400" i="1" dirty="0"/>
              <a:t>Libro de la genealogía de Jesucristo, hijo de David, hijo de Abraham.</a:t>
            </a:r>
            <a:r>
              <a:rPr lang="es-CO" sz="2400" dirty="0"/>
              <a:t> </a:t>
            </a:r>
            <a:r>
              <a:rPr lang="es-CO" sz="2400" i="1" dirty="0"/>
              <a:t>11 Josías engendró a </a:t>
            </a:r>
            <a:r>
              <a:rPr lang="es-CO" sz="2400" b="1" i="1" u="sng" dirty="0"/>
              <a:t>Jeconías</a:t>
            </a:r>
            <a:r>
              <a:rPr lang="es-CO" sz="2400" i="1" dirty="0"/>
              <a:t> y a sus hermanos, en el tiempo de la deportación a Babilonia.</a:t>
            </a:r>
            <a:r>
              <a:rPr lang="es-CO" sz="2400" dirty="0"/>
              <a:t> </a:t>
            </a:r>
            <a:r>
              <a:rPr lang="es-CO" sz="2400" i="1" dirty="0"/>
              <a:t>12 Después de la deportación a Babilonia, </a:t>
            </a:r>
            <a:r>
              <a:rPr lang="es-CO" sz="2400" b="1" i="1" u="sng" dirty="0"/>
              <a:t>Jeconías</a:t>
            </a:r>
            <a:r>
              <a:rPr lang="es-CO" sz="2400" i="1" dirty="0"/>
              <a:t> engendró a Salatiel,</a:t>
            </a:r>
            <a:r>
              <a:rPr lang="es-CO" sz="2400" dirty="0"/>
              <a:t> </a:t>
            </a:r>
            <a:r>
              <a:rPr lang="es-CO" sz="2400" i="1" dirty="0"/>
              <a:t>16 y Jacob engendró a José, marido de María, </a:t>
            </a:r>
            <a:r>
              <a:rPr lang="es-CO" sz="2400" b="1" i="1" dirty="0"/>
              <a:t>de la cual nació Jesús</a:t>
            </a:r>
            <a:r>
              <a:rPr lang="es-CO" sz="2400" i="1" dirty="0"/>
              <a:t>, llamado el Cristo.</a:t>
            </a:r>
            <a:endParaRPr lang="es-CO" sz="2400" dirty="0"/>
          </a:p>
          <a:p>
            <a:pPr algn="ctr"/>
            <a:r>
              <a:rPr lang="es-CO" sz="2400" dirty="0" smtClean="0"/>
              <a:t>Noten </a:t>
            </a:r>
            <a:r>
              <a:rPr lang="es-CO" sz="2400" dirty="0"/>
              <a:t>el nombre subrayado (</a:t>
            </a:r>
            <a:r>
              <a:rPr lang="es-CO" sz="2400" b="1" dirty="0"/>
              <a:t>JECONÍAS</a:t>
            </a:r>
            <a:r>
              <a:rPr lang="es-CO" sz="2400" dirty="0"/>
              <a:t>) </a:t>
            </a:r>
            <a:r>
              <a:rPr lang="es-CO" sz="2400" b="1" dirty="0"/>
              <a:t>y en qué tiempo vivió</a:t>
            </a:r>
            <a:r>
              <a:rPr lang="es-CO" sz="2400" dirty="0"/>
              <a:t>, además la expresión de Mateo al finalizar la genealogía de Jesucristo </a:t>
            </a:r>
            <a:r>
              <a:rPr lang="es-CO" sz="2400" i="1" dirty="0"/>
              <a:t>“y Jacob engendró a José, marido de María, </a:t>
            </a:r>
            <a:r>
              <a:rPr lang="es-CO" sz="2400" b="1" i="1" dirty="0"/>
              <a:t>DE LA CUAL NACIÓ JESÚS, </a:t>
            </a:r>
            <a:r>
              <a:rPr lang="es-CO" sz="2400" i="1" dirty="0"/>
              <a:t>llamado el Cristo”</a:t>
            </a:r>
            <a:endParaRPr lang="es-CO" sz="2400" dirty="0"/>
          </a:p>
          <a:p>
            <a:pPr algn="ctr"/>
            <a:r>
              <a:rPr lang="es-CO" sz="2400" dirty="0"/>
              <a:t>Vemos que no dice que José </a:t>
            </a:r>
            <a:r>
              <a:rPr lang="es-CO" sz="2400" b="1" u="sng" dirty="0"/>
              <a:t>ENGENDRÓ</a:t>
            </a:r>
            <a:r>
              <a:rPr lang="es-CO" sz="2400" dirty="0"/>
              <a:t> a Jesucristo, sino que era marido de </a:t>
            </a:r>
            <a:r>
              <a:rPr lang="es-CO" sz="2400" dirty="0" smtClean="0"/>
              <a:t>María </a:t>
            </a:r>
            <a:r>
              <a:rPr lang="es-CO" sz="2400" dirty="0"/>
              <a:t>y que de esta nació Jesús. La </a:t>
            </a:r>
            <a:r>
              <a:rPr lang="es-CO" sz="2400" dirty="0" smtClean="0"/>
              <a:t>Escritura </a:t>
            </a:r>
            <a:r>
              <a:rPr lang="es-CO" sz="2400" dirty="0"/>
              <a:t>está indicando LA GENEALOGÍA DE JOSÉ quien vino por la línea de Salomón.</a:t>
            </a:r>
          </a:p>
        </p:txBody>
      </p:sp>
    </p:spTree>
    <p:extLst>
      <p:ext uri="{BB962C8B-B14F-4D97-AF65-F5344CB8AC3E}">
        <p14:creationId xmlns:p14="http://schemas.microsoft.com/office/powerpoint/2010/main" val="14204791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lnSpcReduction="10000"/>
          </a:bodyPr>
          <a:lstStyle/>
          <a:p>
            <a:pPr marL="0" indent="0" algn="ctr">
              <a:buNone/>
            </a:pPr>
            <a:r>
              <a:rPr lang="es-CO" dirty="0" smtClean="0"/>
              <a:t>VEAMOS TODA LA LÍNEA ESPIRITUAL COMPLETA</a:t>
            </a:r>
          </a:p>
          <a:p>
            <a:endParaRPr lang="es-CO" b="1" dirty="0" smtClean="0">
              <a:solidFill>
                <a:srgbClr val="FF0000"/>
              </a:solidFill>
            </a:endParaRPr>
          </a:p>
          <a:p>
            <a:pPr marL="0" indent="0" algn="ctr">
              <a:buNone/>
            </a:pPr>
            <a:r>
              <a:rPr lang="es-CO" b="1" dirty="0" smtClean="0">
                <a:solidFill>
                  <a:srgbClr val="FF0000"/>
                </a:solidFill>
              </a:rPr>
              <a:t>Mat 1:1-16</a:t>
            </a:r>
            <a:r>
              <a:rPr lang="es-CO" b="1" dirty="0" smtClean="0"/>
              <a:t>.</a:t>
            </a:r>
            <a:r>
              <a:rPr lang="es-CO" b="1" dirty="0"/>
              <a:t>   Jesucristo</a:t>
            </a:r>
            <a:r>
              <a:rPr lang="es-CO" dirty="0"/>
              <a:t>, José, Jacob, Matán, Eleazar, Eliud, Aquim, Sadoc, Azor, Eliaquim, Abiud, Zorobabel, Salatiel, </a:t>
            </a:r>
            <a:r>
              <a:rPr lang="es-CO" b="1" dirty="0"/>
              <a:t>JECONIAS </a:t>
            </a:r>
            <a:r>
              <a:rPr lang="es-CO" b="1" dirty="0">
                <a:solidFill>
                  <a:srgbClr val="FF0000"/>
                </a:solidFill>
              </a:rPr>
              <a:t>(</a:t>
            </a:r>
            <a:r>
              <a:rPr lang="es-CO" b="1" dirty="0" smtClean="0">
                <a:solidFill>
                  <a:srgbClr val="FF0000"/>
                </a:solidFill>
              </a:rPr>
              <a:t>Jer. </a:t>
            </a:r>
            <a:r>
              <a:rPr lang="es-CO" b="1" dirty="0">
                <a:solidFill>
                  <a:srgbClr val="FF0000"/>
                </a:solidFill>
              </a:rPr>
              <a:t>22:28-30)</a:t>
            </a:r>
            <a:r>
              <a:rPr lang="es-CO" b="1" dirty="0"/>
              <a:t>, </a:t>
            </a:r>
            <a:r>
              <a:rPr lang="es-CO" dirty="0"/>
              <a:t>Josías, Amán, Manasés, Ezequías, Acaz, Jotam, Uzías, Joram, Josafat, Asa, Abias, Roboam</a:t>
            </a:r>
            <a:r>
              <a:rPr lang="es-CO" dirty="0" smtClean="0"/>
              <a:t>, </a:t>
            </a:r>
            <a:r>
              <a:rPr lang="es-CO" b="1" dirty="0" smtClean="0"/>
              <a:t>SALOMÓN</a:t>
            </a:r>
            <a:r>
              <a:rPr lang="es-CO" b="1" dirty="0"/>
              <a:t>, DAVID.</a:t>
            </a:r>
            <a:endParaRPr lang="es-CO" dirty="0"/>
          </a:p>
          <a:p>
            <a:pPr marL="0" indent="0" algn="ctr">
              <a:buNone/>
            </a:pPr>
            <a:endParaRPr lang="es-CO" sz="2800" b="1" dirty="0" smtClean="0"/>
          </a:p>
          <a:p>
            <a:pPr marL="0" indent="0" algn="ctr">
              <a:buNone/>
            </a:pPr>
            <a:r>
              <a:rPr lang="es-CO" sz="2800" dirty="0" smtClean="0">
                <a:solidFill>
                  <a:srgbClr val="00B0F0"/>
                </a:solidFill>
              </a:rPr>
              <a:t>La hemos </a:t>
            </a:r>
            <a:r>
              <a:rPr lang="es-CO" sz="2800" dirty="0">
                <a:solidFill>
                  <a:srgbClr val="00B0F0"/>
                </a:solidFill>
              </a:rPr>
              <a:t>llamado LÍNEA ESPIRITUAL, porque es esta línea la que para el cumplimiento del propósito Divino, le da espacio, </a:t>
            </a:r>
            <a:r>
              <a:rPr lang="es-CO" sz="2800" dirty="0" smtClean="0">
                <a:solidFill>
                  <a:srgbClr val="00B0F0"/>
                </a:solidFill>
              </a:rPr>
              <a:t>cabida y </a:t>
            </a:r>
            <a:r>
              <a:rPr lang="es-CO" sz="2800" dirty="0">
                <a:solidFill>
                  <a:srgbClr val="00B0F0"/>
                </a:solidFill>
              </a:rPr>
              <a:t>campo al </a:t>
            </a:r>
            <a:r>
              <a:rPr lang="es-CO" sz="2800" dirty="0" smtClean="0">
                <a:solidFill>
                  <a:srgbClr val="00B0F0"/>
                </a:solidFill>
              </a:rPr>
              <a:t>Espíritu </a:t>
            </a:r>
            <a:r>
              <a:rPr lang="es-CO" sz="2800" dirty="0">
                <a:solidFill>
                  <a:srgbClr val="00B0F0"/>
                </a:solidFill>
              </a:rPr>
              <a:t>de Dios para que sea Él, el que engendre a María</a:t>
            </a:r>
            <a:r>
              <a:rPr lang="es-CO" sz="2800" dirty="0" smtClean="0">
                <a:solidFill>
                  <a:srgbClr val="00B0F0"/>
                </a:solidFill>
              </a:rPr>
              <a:t>.</a:t>
            </a:r>
            <a:r>
              <a:rPr lang="es-CO" sz="2800" dirty="0">
                <a:solidFill>
                  <a:srgbClr val="00B0F0"/>
                </a:solidFill>
              </a:rPr>
              <a:t> </a:t>
            </a:r>
          </a:p>
          <a:p>
            <a:endParaRPr lang="es-CO" dirty="0"/>
          </a:p>
          <a:p>
            <a:endParaRPr lang="es-CO" dirty="0"/>
          </a:p>
        </p:txBody>
      </p:sp>
    </p:spTree>
    <p:extLst>
      <p:ext uri="{BB962C8B-B14F-4D97-AF65-F5344CB8AC3E}">
        <p14:creationId xmlns:p14="http://schemas.microsoft.com/office/powerpoint/2010/main" val="118827037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656184"/>
          </a:xfrm>
        </p:spPr>
        <p:txBody>
          <a:bodyPr>
            <a:normAutofit fontScale="92500"/>
          </a:bodyPr>
          <a:lstStyle/>
          <a:p>
            <a:pPr marL="0" indent="0" algn="ctr">
              <a:buNone/>
            </a:pPr>
            <a:r>
              <a:rPr lang="es-CO" dirty="0"/>
              <a:t>Ahora veamos que pasó con este Jeconias </a:t>
            </a:r>
            <a:r>
              <a:rPr lang="es-CO" sz="2400" dirty="0"/>
              <a:t>(LLAMADO TAMBIÉN CONÍAS)</a:t>
            </a:r>
            <a:r>
              <a:rPr lang="es-CO" dirty="0"/>
              <a:t> y por qué la genealogía nombrada en </a:t>
            </a:r>
            <a:r>
              <a:rPr lang="es-CO" dirty="0">
                <a:solidFill>
                  <a:srgbClr val="FF0000"/>
                </a:solidFill>
              </a:rPr>
              <a:t>Lucas 3:23 al 28</a:t>
            </a:r>
            <a:r>
              <a:rPr lang="es-CO" dirty="0"/>
              <a:t> es </a:t>
            </a:r>
            <a:r>
              <a:rPr lang="es-CO" dirty="0" smtClean="0"/>
              <a:t>diferente</a:t>
            </a:r>
            <a:r>
              <a:rPr lang="es-CO" dirty="0"/>
              <a:t> </a:t>
            </a:r>
            <a:r>
              <a:rPr lang="es-CO" dirty="0" smtClean="0"/>
              <a:t>de la de Mateo.</a:t>
            </a:r>
            <a:endParaRPr lang="es-CO" dirty="0"/>
          </a:p>
        </p:txBody>
      </p:sp>
      <p:sp>
        <p:nvSpPr>
          <p:cNvPr id="2" name="1 Rectángulo"/>
          <p:cNvSpPr/>
          <p:nvPr/>
        </p:nvSpPr>
        <p:spPr>
          <a:xfrm>
            <a:off x="611560" y="2492896"/>
            <a:ext cx="7848872" cy="3785652"/>
          </a:xfrm>
          <a:prstGeom prst="rect">
            <a:avLst/>
          </a:prstGeom>
          <a:blipFill>
            <a:blip r:embed="rId2"/>
            <a:tile tx="0" ty="0" sx="100000" sy="100000" flip="none" algn="tl"/>
          </a:blipFill>
        </p:spPr>
        <p:txBody>
          <a:bodyPr wrap="square">
            <a:spAutoFit/>
          </a:bodyPr>
          <a:lstStyle/>
          <a:p>
            <a:pPr algn="ctr"/>
            <a:r>
              <a:rPr lang="es-CO" sz="2400" dirty="0"/>
              <a:t>Para eso tenemos </a:t>
            </a:r>
            <a:r>
              <a:rPr lang="es-CO" sz="2400" dirty="0" smtClean="0"/>
              <a:t>que acudir a la  </a:t>
            </a:r>
            <a:r>
              <a:rPr lang="es-CO" sz="2400" dirty="0"/>
              <a:t>Palabra de Dios, e ir a varios textos para comprender qué pasó con este hombre para cumplir La Palabra de Dios.</a:t>
            </a:r>
          </a:p>
          <a:p>
            <a:pPr algn="ctr"/>
            <a:endParaRPr lang="es-CO" sz="2400" i="1" dirty="0" smtClean="0">
              <a:solidFill>
                <a:srgbClr val="FF0000"/>
              </a:solidFill>
            </a:endParaRPr>
          </a:p>
          <a:p>
            <a:pPr algn="ctr"/>
            <a:r>
              <a:rPr lang="es-CO" sz="2400" i="1" dirty="0" smtClean="0">
                <a:solidFill>
                  <a:srgbClr val="FF0000"/>
                </a:solidFill>
              </a:rPr>
              <a:t>Jeremías </a:t>
            </a:r>
            <a:r>
              <a:rPr lang="es-CO" sz="2400" i="1" dirty="0">
                <a:solidFill>
                  <a:srgbClr val="FF0000"/>
                </a:solidFill>
              </a:rPr>
              <a:t>22:24,25;28-30.</a:t>
            </a:r>
            <a:r>
              <a:rPr lang="es-CO" sz="2400" i="1" dirty="0"/>
              <a:t> Vivo yo, dice Jehová, </a:t>
            </a:r>
            <a:r>
              <a:rPr lang="es-CO" sz="2400" b="1" i="1" u="sng" dirty="0"/>
              <a:t>que si Conías hijo de Joacim rey de Judá fuera anillo en mi mano derecha, aun de allí te arrancaría</a:t>
            </a:r>
            <a:r>
              <a:rPr lang="es-CO" sz="2400" i="1" dirty="0"/>
              <a:t>. 25 Te entregaré en mano de los que buscan tu vida, y en mano de aquellos cuya vista temes; </a:t>
            </a:r>
            <a:r>
              <a:rPr lang="es-CO" sz="2400" b="1" i="1" u="sng" dirty="0"/>
              <a:t>sí, en mano de Nabucodonosor rey de Babilonia, y en mano de los caldeos</a:t>
            </a:r>
            <a:r>
              <a:rPr lang="es-CO" sz="2400" i="1" dirty="0"/>
              <a:t>...</a:t>
            </a:r>
            <a:endParaRPr lang="es-CO" sz="2400" dirty="0"/>
          </a:p>
        </p:txBody>
      </p:sp>
    </p:spTree>
    <p:extLst>
      <p:ext uri="{BB962C8B-B14F-4D97-AF65-F5344CB8AC3E}">
        <p14:creationId xmlns:p14="http://schemas.microsoft.com/office/powerpoint/2010/main" val="375521080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048672"/>
          </a:xfrm>
          <a:blipFill>
            <a:blip r:embed="rId2"/>
            <a:tile tx="0" ty="0" sx="100000" sy="100000" flip="none" algn="tl"/>
          </a:blipFill>
        </p:spPr>
        <p:txBody>
          <a:bodyPr>
            <a:normAutofit fontScale="85000" lnSpcReduction="10000"/>
          </a:bodyPr>
          <a:lstStyle/>
          <a:p>
            <a:pPr marL="0" indent="0" algn="ctr">
              <a:buNone/>
            </a:pPr>
            <a:r>
              <a:rPr lang="es-CO" i="1" dirty="0"/>
              <a:t>... </a:t>
            </a:r>
            <a:r>
              <a:rPr lang="es-CO" i="1" dirty="0" smtClean="0"/>
              <a:t>28-30.</a:t>
            </a:r>
            <a:r>
              <a:rPr lang="es-CO" i="1" dirty="0"/>
              <a:t> </a:t>
            </a:r>
            <a:r>
              <a:rPr lang="es-CO" i="1" u="sng" dirty="0"/>
              <a:t>¿Es este hombre Conías una vasija despreciada y quebrada?</a:t>
            </a:r>
            <a:r>
              <a:rPr lang="es-CO" i="1" dirty="0"/>
              <a:t> ¿Es un trasto que nadie estima?</a:t>
            </a:r>
            <a:r>
              <a:rPr lang="es-CO" i="1" u="sng" dirty="0"/>
              <a:t>¿Por qué fueron arrojados él y su generación, y echados a tierra que no habían conocido?</a:t>
            </a:r>
            <a:r>
              <a:rPr lang="es-CO" i="1" dirty="0"/>
              <a:t> </a:t>
            </a:r>
            <a:endParaRPr lang="es-CO" i="1" dirty="0" smtClean="0"/>
          </a:p>
          <a:p>
            <a:pPr marL="0" indent="0" algn="ctr">
              <a:buNone/>
            </a:pPr>
            <a:r>
              <a:rPr lang="es-CO" i="1" dirty="0" smtClean="0"/>
              <a:t>29 </a:t>
            </a:r>
            <a:r>
              <a:rPr lang="es-CO" i="1" dirty="0"/>
              <a:t>¡Tierra, tierra, tierra! oye palabra de Jehová. 30 Así ha dicho Jehová: </a:t>
            </a:r>
            <a:r>
              <a:rPr lang="es-CO" i="1" u="sng" dirty="0"/>
              <a:t>Escribid lo que sucederá a este hombre privado de descendencia</a:t>
            </a:r>
            <a:r>
              <a:rPr lang="es-CO" i="1" dirty="0"/>
              <a:t>, hombre a quien nada próspero sucederá en todos los días de su vida; </a:t>
            </a:r>
            <a:r>
              <a:rPr lang="es-CO" i="1" u="sng" dirty="0"/>
              <a:t>porque ninguno de su descendencia logrará sentarse sobre el trono de David, ni reinar sobre Judá</a:t>
            </a:r>
            <a:r>
              <a:rPr lang="es-CO" u="sng" dirty="0"/>
              <a:t>.</a:t>
            </a:r>
            <a:endParaRPr lang="es-CO" dirty="0"/>
          </a:p>
          <a:p>
            <a:endParaRPr lang="es-CO" i="1" dirty="0" smtClean="0"/>
          </a:p>
          <a:p>
            <a:pPr marL="0" indent="0" algn="ctr">
              <a:buNone/>
            </a:pPr>
            <a:r>
              <a:rPr lang="es-CO" i="1" dirty="0" smtClean="0">
                <a:solidFill>
                  <a:srgbClr val="FF0000"/>
                </a:solidFill>
              </a:rPr>
              <a:t>Ester 2:6.</a:t>
            </a:r>
            <a:r>
              <a:rPr lang="es-CO" i="1" dirty="0" smtClean="0"/>
              <a:t> </a:t>
            </a:r>
            <a:r>
              <a:rPr lang="es-CO" i="1" dirty="0"/>
              <a:t>el cual había sido transportado de Jerusalén con los cautivos que fueron llevados con Jeconías rey de Judá, a quien hizo transportar Nabucodonosor rey de Babilonia.</a:t>
            </a:r>
            <a:endParaRPr lang="es-CO" dirty="0"/>
          </a:p>
          <a:p>
            <a:endParaRPr lang="es-CO" dirty="0"/>
          </a:p>
        </p:txBody>
      </p:sp>
    </p:spTree>
    <p:extLst>
      <p:ext uri="{BB962C8B-B14F-4D97-AF65-F5344CB8AC3E}">
        <p14:creationId xmlns:p14="http://schemas.microsoft.com/office/powerpoint/2010/main" val="34310127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656184"/>
          </a:xfrm>
        </p:spPr>
        <p:txBody>
          <a:bodyPr>
            <a:normAutofit fontScale="77500" lnSpcReduction="20000"/>
          </a:bodyPr>
          <a:lstStyle/>
          <a:p>
            <a:pPr marL="0" indent="0" algn="ctr">
              <a:buNone/>
            </a:pPr>
            <a:r>
              <a:rPr lang="es-CO" dirty="0"/>
              <a:t>Tengamos en cuenta que cuando la Palabra dice PRIVADO DE DESCENDENCIA, </a:t>
            </a:r>
            <a:r>
              <a:rPr lang="es-CO" b="1" dirty="0"/>
              <a:t>NO QUIERE DECIR QUE NO TENDRÍA HIJOS O TODOS MORIRÍAN</a:t>
            </a:r>
            <a:r>
              <a:rPr lang="es-CO" dirty="0"/>
              <a:t>, está es hablando de </a:t>
            </a:r>
            <a:r>
              <a:rPr lang="es-CO" dirty="0" smtClean="0"/>
              <a:t>que </a:t>
            </a:r>
            <a:r>
              <a:rPr lang="es-CO" b="1" dirty="0" smtClean="0"/>
              <a:t>NINGUNO </a:t>
            </a:r>
            <a:r>
              <a:rPr lang="es-CO" b="1" dirty="0"/>
              <a:t>DE SU DESCENDENCIA SE SENTARÍA SOBRE EL TRONO DE DAVID</a:t>
            </a:r>
            <a:r>
              <a:rPr lang="es-CO" b="1" dirty="0" smtClean="0"/>
              <a:t>.</a:t>
            </a:r>
            <a:endParaRPr lang="es-CO" dirty="0"/>
          </a:p>
        </p:txBody>
      </p:sp>
      <p:sp>
        <p:nvSpPr>
          <p:cNvPr id="2" name="1 Rectángulo"/>
          <p:cNvSpPr/>
          <p:nvPr/>
        </p:nvSpPr>
        <p:spPr>
          <a:xfrm>
            <a:off x="179512" y="2132856"/>
            <a:ext cx="8784976" cy="4093428"/>
          </a:xfrm>
          <a:prstGeom prst="rect">
            <a:avLst/>
          </a:prstGeom>
          <a:blipFill>
            <a:blip r:embed="rId2"/>
            <a:tile tx="0" ty="0" sx="100000" sy="100000" flip="none" algn="tl"/>
          </a:blipFill>
        </p:spPr>
        <p:txBody>
          <a:bodyPr wrap="square">
            <a:spAutoFit/>
          </a:bodyPr>
          <a:lstStyle/>
          <a:p>
            <a:pPr algn="ctr"/>
            <a:r>
              <a:rPr lang="es-CO" sz="2000" dirty="0"/>
              <a:t>De hecho y lo muestra la Palabra de Dios, JECONÍAS SI TUVO DESCENDENCIA.</a:t>
            </a:r>
          </a:p>
          <a:p>
            <a:pPr algn="ctr"/>
            <a:r>
              <a:rPr lang="es-CO" sz="2000" i="1" dirty="0">
                <a:solidFill>
                  <a:srgbClr val="FF0000"/>
                </a:solidFill>
              </a:rPr>
              <a:t>1Crónicas 3:16-18.</a:t>
            </a:r>
            <a:r>
              <a:rPr lang="es-CO" sz="2000" i="1" dirty="0"/>
              <a:t> </a:t>
            </a:r>
            <a:r>
              <a:rPr lang="es-CO" sz="2000" b="1" i="1" dirty="0"/>
              <a:t>Los hijos de Joacim: Jeconías su hijo</a:t>
            </a:r>
            <a:r>
              <a:rPr lang="es-CO" sz="2000" i="1" dirty="0"/>
              <a:t>, hijo del cual fue Sedequías. 17 Y</a:t>
            </a:r>
            <a:r>
              <a:rPr lang="es-CO" sz="2000" b="1" i="1" dirty="0"/>
              <a:t> los hijos de Jeconías: </a:t>
            </a:r>
            <a:r>
              <a:rPr lang="es-CO" sz="2000" i="1" dirty="0"/>
              <a:t>Asir, </a:t>
            </a:r>
            <a:r>
              <a:rPr lang="es-CO" sz="2000" b="1" i="1" dirty="0"/>
              <a:t>Salatiel</a:t>
            </a:r>
            <a:r>
              <a:rPr lang="es-CO" sz="2000" i="1" dirty="0"/>
              <a:t>, 18 Malquiram, Pedaías, Senazar, Jecamías, Hosama y Nedabías.</a:t>
            </a:r>
            <a:endParaRPr lang="es-CO" sz="2000" dirty="0"/>
          </a:p>
          <a:p>
            <a:endParaRPr lang="es-CO" sz="2000" dirty="0"/>
          </a:p>
          <a:p>
            <a:pPr algn="ctr"/>
            <a:r>
              <a:rPr lang="es-CO" sz="2000" dirty="0"/>
              <a:t>En esta maldición a JECONIAS (</a:t>
            </a:r>
            <a:r>
              <a:rPr lang="es-CO" sz="2000" b="1" dirty="0"/>
              <a:t>CONÍAS</a:t>
            </a:r>
            <a:r>
              <a:rPr lang="es-CO" sz="2000" dirty="0"/>
              <a:t>) finalmente se cumple totalmente lo profetizado por Dios a Salomón de que rompería el reino de él (</a:t>
            </a:r>
            <a:r>
              <a:rPr lang="es-CO" sz="2000" b="1" dirty="0"/>
              <a:t>POR DESCENDENCIA</a:t>
            </a:r>
            <a:r>
              <a:rPr lang="es-CO" sz="2000" dirty="0"/>
              <a:t>), y a la vez se cumple el propósito de Dios al “DARLE PASO” al reino ESPIRITUAL DE CRISTO.</a:t>
            </a:r>
          </a:p>
          <a:p>
            <a:endParaRPr lang="es-CO" sz="2000" dirty="0"/>
          </a:p>
          <a:p>
            <a:pPr algn="ctr"/>
            <a:r>
              <a:rPr lang="es-CO" sz="2000" dirty="0"/>
              <a:t>Si nuestro Señor Jesucristo, </a:t>
            </a:r>
            <a:r>
              <a:rPr lang="es-CO" sz="2000" b="1" u="sng" dirty="0"/>
              <a:t>que va a ocupar el trono de David</a:t>
            </a:r>
            <a:r>
              <a:rPr lang="es-CO" sz="2000" dirty="0"/>
              <a:t>, hubiera sido engendrado por el esposo de María, José, quien era DEL LINAJE DE JECONÍAS, </a:t>
            </a:r>
            <a:r>
              <a:rPr lang="es-CO" sz="2000" b="1" u="sng" dirty="0"/>
              <a:t>se hubiera CONTRADICHO LA PREDICCIÓN DIVINA</a:t>
            </a:r>
            <a:r>
              <a:rPr lang="es-CO" sz="2000" dirty="0"/>
              <a:t>.</a:t>
            </a:r>
          </a:p>
        </p:txBody>
      </p:sp>
    </p:spTree>
    <p:extLst>
      <p:ext uri="{BB962C8B-B14F-4D97-AF65-F5344CB8AC3E}">
        <p14:creationId xmlns:p14="http://schemas.microsoft.com/office/powerpoint/2010/main" val="11708767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20000"/>
          </a:bodyPr>
          <a:lstStyle/>
          <a:p>
            <a:pPr marL="0" indent="0" algn="ctr">
              <a:buNone/>
            </a:pPr>
            <a:r>
              <a:rPr lang="es-CO" i="1" dirty="0">
                <a:solidFill>
                  <a:srgbClr val="FF0000"/>
                </a:solidFill>
              </a:rPr>
              <a:t>Lucas </a:t>
            </a:r>
            <a:r>
              <a:rPr lang="es-CO" i="1" dirty="0" smtClean="0">
                <a:solidFill>
                  <a:srgbClr val="FF0000"/>
                </a:solidFill>
              </a:rPr>
              <a:t>1:31-33.</a:t>
            </a:r>
            <a:r>
              <a:rPr lang="es-CO" i="1" dirty="0" smtClean="0"/>
              <a:t> </a:t>
            </a:r>
            <a:r>
              <a:rPr lang="es-CO" i="1" dirty="0"/>
              <a:t>Y ahora, concebirás en tu vientre, y darás a luz un hijo, y llamarás su nombre JESÚS. 32 Este será grande, y será llamado Hijo del Altísimo; </a:t>
            </a:r>
            <a:r>
              <a:rPr lang="es-CO" b="1" i="1" u="sng" dirty="0"/>
              <a:t>y el Señor Dios le dará el trono de David su padre;</a:t>
            </a:r>
            <a:r>
              <a:rPr lang="es-CO" i="1" dirty="0"/>
              <a:t> 33 </a:t>
            </a:r>
            <a:r>
              <a:rPr lang="es-CO" b="1" i="1" u="sng" dirty="0"/>
              <a:t>y reinará sobre la casa de Jacob para siempre, y su reino no tendrá fin.</a:t>
            </a:r>
            <a:endParaRPr lang="es-CO" dirty="0"/>
          </a:p>
          <a:p>
            <a:endParaRPr lang="es-CO" b="1" dirty="0" smtClean="0"/>
          </a:p>
          <a:p>
            <a:pPr marL="0" indent="0" algn="ctr">
              <a:buNone/>
            </a:pPr>
            <a:r>
              <a:rPr lang="es-CO" dirty="0" smtClean="0">
                <a:solidFill>
                  <a:srgbClr val="00B0F0"/>
                </a:solidFill>
              </a:rPr>
              <a:t>El </a:t>
            </a:r>
            <a:r>
              <a:rPr lang="es-CO" dirty="0">
                <a:solidFill>
                  <a:srgbClr val="00B0F0"/>
                </a:solidFill>
              </a:rPr>
              <a:t>derecho que Cristo tiene al trono por dinastía, llegó de David a través de su Padre de crianza José descendiente de Jeconías, </a:t>
            </a:r>
            <a:r>
              <a:rPr lang="es-CO" u="sng" dirty="0">
                <a:solidFill>
                  <a:srgbClr val="00B0F0"/>
                </a:solidFill>
              </a:rPr>
              <a:t>pero la descendencia física de Jesús a partir de David, se cumple a través de María</a:t>
            </a:r>
            <a:r>
              <a:rPr lang="es-CO" dirty="0">
                <a:solidFill>
                  <a:srgbClr val="00B0F0"/>
                </a:solidFill>
              </a:rPr>
              <a:t>, cuya genealogía </a:t>
            </a:r>
            <a:r>
              <a:rPr lang="es-CO" u="sng" dirty="0">
                <a:solidFill>
                  <a:srgbClr val="00B0F0"/>
                </a:solidFill>
              </a:rPr>
              <a:t>llega a través de NATAN y no de SALOMÓN</a:t>
            </a:r>
            <a:r>
              <a:rPr lang="es-CO" dirty="0">
                <a:solidFill>
                  <a:srgbClr val="00B0F0"/>
                </a:solidFill>
              </a:rPr>
              <a:t>, porque había una promesa previa a David.</a:t>
            </a:r>
          </a:p>
          <a:p>
            <a:endParaRPr lang="es-CO" dirty="0"/>
          </a:p>
          <a:p>
            <a:endParaRPr lang="es-CO" dirty="0"/>
          </a:p>
        </p:txBody>
      </p:sp>
    </p:spTree>
    <p:extLst>
      <p:ext uri="{BB962C8B-B14F-4D97-AF65-F5344CB8AC3E}">
        <p14:creationId xmlns:p14="http://schemas.microsoft.com/office/powerpoint/2010/main" val="2504669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fontScale="92500" lnSpcReduction="10000"/>
          </a:bodyPr>
          <a:lstStyle/>
          <a:p>
            <a:pPr marL="0" indent="0" algn="ctr">
              <a:buNone/>
            </a:pPr>
            <a:r>
              <a:rPr lang="es-CO" sz="2800" dirty="0"/>
              <a:t>VEAMOS ENTONCES POR DONDE VINO LA PROMESA DEL DESCENDIENTE CARNAL PARA HEREDAR EL REINO DE DAVID</a:t>
            </a:r>
            <a:r>
              <a:rPr lang="es-CO" sz="2800" dirty="0" smtClean="0"/>
              <a:t>.</a:t>
            </a:r>
            <a:endParaRPr lang="es-CO" dirty="0"/>
          </a:p>
        </p:txBody>
      </p:sp>
      <p:sp>
        <p:nvSpPr>
          <p:cNvPr id="2" name="1 Rectángulo"/>
          <p:cNvSpPr/>
          <p:nvPr/>
        </p:nvSpPr>
        <p:spPr>
          <a:xfrm>
            <a:off x="323528" y="2060848"/>
            <a:ext cx="8352928" cy="4031873"/>
          </a:xfrm>
          <a:prstGeom prst="rect">
            <a:avLst/>
          </a:prstGeom>
          <a:solidFill>
            <a:srgbClr val="FFC000"/>
          </a:solidFill>
        </p:spPr>
        <p:txBody>
          <a:bodyPr wrap="square">
            <a:spAutoFit/>
          </a:bodyPr>
          <a:lstStyle/>
          <a:p>
            <a:pPr algn="ctr"/>
            <a:r>
              <a:rPr lang="es-CO" sz="3200" b="1" dirty="0"/>
              <a:t>Esto nos lo muestra </a:t>
            </a:r>
            <a:r>
              <a:rPr lang="es-CO" sz="2400" b="1" dirty="0"/>
              <a:t>LA GENEALOGÍA DE LUCAS:</a:t>
            </a:r>
            <a:endParaRPr lang="es-CO" sz="3200" dirty="0"/>
          </a:p>
          <a:p>
            <a:pPr algn="ctr"/>
            <a:r>
              <a:rPr lang="es-CO" sz="3200" i="1" dirty="0">
                <a:solidFill>
                  <a:srgbClr val="FF0000"/>
                </a:solidFill>
              </a:rPr>
              <a:t>Lucas 3:23</a:t>
            </a:r>
            <a:r>
              <a:rPr lang="es-CO" sz="3200" i="1" dirty="0"/>
              <a:t>. Jesús mismo al comenzar su ministerio era como de treinta años, </a:t>
            </a:r>
            <a:r>
              <a:rPr lang="es-CO" sz="3200" b="1" i="1" dirty="0"/>
              <a:t>hijo, según se creía, de José, hijo de Elí,</a:t>
            </a:r>
            <a:endParaRPr lang="es-CO" sz="3200" dirty="0"/>
          </a:p>
          <a:p>
            <a:pPr algn="ctr"/>
            <a:endParaRPr lang="es-CO" sz="3200" dirty="0" smtClean="0"/>
          </a:p>
          <a:p>
            <a:pPr algn="ctr"/>
            <a:r>
              <a:rPr lang="es-CO" sz="3200" dirty="0" smtClean="0"/>
              <a:t>Notemos </a:t>
            </a:r>
            <a:r>
              <a:rPr lang="es-CO" sz="3200" dirty="0"/>
              <a:t>aquí que el evangelista inicia diciendo de la genealogía de Cristo “hijo, </a:t>
            </a:r>
            <a:r>
              <a:rPr lang="es-CO" sz="3200" b="1" u="sng" dirty="0"/>
              <a:t>según se creía</a:t>
            </a:r>
            <a:r>
              <a:rPr lang="es-CO" sz="3200" dirty="0"/>
              <a:t>, de José…”</a:t>
            </a:r>
          </a:p>
        </p:txBody>
      </p:sp>
    </p:spTree>
    <p:extLst>
      <p:ext uri="{BB962C8B-B14F-4D97-AF65-F5344CB8AC3E}">
        <p14:creationId xmlns:p14="http://schemas.microsoft.com/office/powerpoint/2010/main" val="239384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229600" cy="1656184"/>
          </a:xfrm>
        </p:spPr>
        <p:txBody>
          <a:bodyPr>
            <a:normAutofit fontScale="85000" lnSpcReduction="10000"/>
          </a:bodyPr>
          <a:lstStyle/>
          <a:p>
            <a:pPr marL="0" indent="0" algn="ctr">
              <a:buNone/>
            </a:pPr>
            <a:r>
              <a:rPr lang="es-CO" b="1" dirty="0"/>
              <a:t>A</a:t>
            </a:r>
            <a:r>
              <a:rPr lang="es-CO" b="1" dirty="0" smtClean="0"/>
              <a:t>quí </a:t>
            </a:r>
            <a:r>
              <a:rPr lang="es-CO" b="1" dirty="0"/>
              <a:t>está anunciando la genealogía de María hija de </a:t>
            </a:r>
            <a:r>
              <a:rPr lang="es-CO" b="1" dirty="0" smtClean="0"/>
              <a:t>Elí</a:t>
            </a:r>
            <a:endParaRPr lang="es-CO" dirty="0"/>
          </a:p>
          <a:p>
            <a:pPr marL="0" indent="0" algn="ctr">
              <a:buNone/>
            </a:pPr>
            <a:r>
              <a:rPr lang="es-CO" b="1" dirty="0"/>
              <a:t>Noten </a:t>
            </a:r>
            <a:r>
              <a:rPr lang="es-CO" b="1" dirty="0" smtClean="0"/>
              <a:t>que </a:t>
            </a:r>
            <a:r>
              <a:rPr lang="es-CO" b="1" dirty="0"/>
              <a:t>la genealogía según Mateo inicia desde Abraham hasta José, mientras que la genealogía de Lucas inicia de manera </a:t>
            </a:r>
            <a:r>
              <a:rPr lang="es-CO" b="1" dirty="0" smtClean="0"/>
              <a:t>inversa.</a:t>
            </a:r>
            <a:endParaRPr lang="es-CO" dirty="0"/>
          </a:p>
        </p:txBody>
      </p:sp>
      <p:sp>
        <p:nvSpPr>
          <p:cNvPr id="2" name="1 Rectángulo"/>
          <p:cNvSpPr/>
          <p:nvPr/>
        </p:nvSpPr>
        <p:spPr>
          <a:xfrm>
            <a:off x="179512" y="2276872"/>
            <a:ext cx="8784976" cy="4154984"/>
          </a:xfrm>
          <a:prstGeom prst="rect">
            <a:avLst/>
          </a:prstGeom>
          <a:blipFill>
            <a:blip r:embed="rId2"/>
            <a:tile tx="0" ty="0" sx="100000" sy="100000" flip="none" algn="tl"/>
          </a:blipFill>
        </p:spPr>
        <p:txBody>
          <a:bodyPr wrap="square">
            <a:spAutoFit/>
          </a:bodyPr>
          <a:lstStyle/>
          <a:p>
            <a:pPr algn="ctr"/>
            <a:r>
              <a:rPr lang="es-CO" sz="2400" b="1" u="sng" dirty="0"/>
              <a:t>Línea Física (o sea, a través de María </a:t>
            </a:r>
            <a:r>
              <a:rPr lang="es-CO" sz="2400" b="1" u="sng" dirty="0">
                <a:solidFill>
                  <a:srgbClr val="FF0000"/>
                </a:solidFill>
              </a:rPr>
              <a:t>  </a:t>
            </a:r>
          </a:p>
          <a:p>
            <a:pPr algn="ctr"/>
            <a:r>
              <a:rPr lang="es-CO" sz="2400" b="1" dirty="0">
                <a:solidFill>
                  <a:srgbClr val="FF0000"/>
                </a:solidFill>
              </a:rPr>
              <a:t>Luc.3:23-38.</a:t>
            </a:r>
            <a:r>
              <a:rPr lang="es-CO" sz="2400" b="1" dirty="0"/>
              <a:t> Jesucristo</a:t>
            </a:r>
            <a:r>
              <a:rPr lang="es-CO" sz="2400" dirty="0"/>
              <a:t>, </a:t>
            </a:r>
            <a:r>
              <a:rPr lang="es-CO" sz="2400" dirty="0" smtClean="0"/>
              <a:t>José (o sea María), </a:t>
            </a:r>
            <a:r>
              <a:rPr lang="es-CO" sz="2400" dirty="0"/>
              <a:t>Elí, Matat, Leví, Melquí, Jana, José, Matatias, Amós, Nahum, Esli, Nagai, Maat, Matatías, Semei, José, Judá, Joana, Resa, Zorobabel, Salatiel, Neri, Melqui, Adi, Cosam, Elmodan, Er, Josué, Eliecer, Jorim, Matat, Leví, Simeón, Judá, José, Jonan, Eliaquim, Melea, Mainan, Matata, </a:t>
            </a:r>
            <a:r>
              <a:rPr lang="es-CO" sz="2400" b="1" dirty="0"/>
              <a:t>NATÁN, DAVID.</a:t>
            </a:r>
            <a:endParaRPr lang="es-CO" sz="2400" dirty="0"/>
          </a:p>
          <a:p>
            <a:endParaRPr lang="es-CO" sz="2400" dirty="0"/>
          </a:p>
          <a:p>
            <a:pPr algn="ctr"/>
            <a:r>
              <a:rPr lang="es-CO" sz="2400" dirty="0"/>
              <a:t>Sabemos que la genealogía en los Israelitas se guía por el hombre, </a:t>
            </a:r>
            <a:r>
              <a:rPr lang="es-CO" sz="2400" b="1" dirty="0"/>
              <a:t>sin embargo en la Palabra de Dios encontramos un PRECEDENTE ESCRITURAL para la sustitución en este caso del nombre de María por el de José</a:t>
            </a:r>
            <a:r>
              <a:rPr lang="es-CO" sz="2400" dirty="0"/>
              <a:t>, siguiendo la </a:t>
            </a:r>
            <a:r>
              <a:rPr lang="es-CO" dirty="0"/>
              <a:t>GENEALOGÍA DE MARÍA.</a:t>
            </a:r>
            <a:endParaRPr lang="es-CO" sz="2400" dirty="0"/>
          </a:p>
        </p:txBody>
      </p:sp>
    </p:spTree>
    <p:extLst>
      <p:ext uri="{BB962C8B-B14F-4D97-AF65-F5344CB8AC3E}">
        <p14:creationId xmlns:p14="http://schemas.microsoft.com/office/powerpoint/2010/main" val="22720592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834880" cy="4176464"/>
          </a:xfrm>
        </p:spPr>
        <p:txBody>
          <a:bodyPr>
            <a:normAutofit fontScale="92500" lnSpcReduction="20000"/>
          </a:bodyPr>
          <a:lstStyle/>
          <a:p>
            <a:pPr marL="0" indent="0" algn="ctr">
              <a:buNone/>
            </a:pPr>
            <a:r>
              <a:rPr lang="es-CO" dirty="0" smtClean="0"/>
              <a:t>De esta forma Dios le dio cumplimiento a su promesa hecha a Eva en el Edén, y ella como representante de la iglesia murió con esa esperanza, y fue transmitida de mujer a mujer hasta que finalmente se cumplió en María 4.000 años después, y todo para que usted y yo fuésemos salvos.</a:t>
            </a:r>
            <a:endParaRPr lang="es-CO" dirty="0"/>
          </a:p>
        </p:txBody>
      </p:sp>
      <p:pic>
        <p:nvPicPr>
          <p:cNvPr id="1026" name="Picture 2" descr="https://encrypted-tbn2.gstatic.com/images?q=tbn:ANd9GcR0qYDGsjcw55dgDiPPIsbkrSQJvH9RZ2zLq07xZERjGsfmT_1Ok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764704"/>
            <a:ext cx="3312368"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331640" y="5445224"/>
            <a:ext cx="6343596" cy="523220"/>
          </a:xfrm>
          <a:prstGeom prst="rect">
            <a:avLst/>
          </a:prstGeom>
        </p:spPr>
        <p:txBody>
          <a:bodyPr wrap="none">
            <a:spAutoFit/>
          </a:bodyPr>
          <a:lstStyle/>
          <a:p>
            <a:r>
              <a:rPr lang="es-CO" sz="2800" i="1" dirty="0" smtClean="0">
                <a:solidFill>
                  <a:srgbClr val="FF0000"/>
                </a:solidFill>
              </a:rPr>
              <a:t>Que </a:t>
            </a:r>
            <a:r>
              <a:rPr lang="es-CO" sz="2800" i="1" dirty="0">
                <a:solidFill>
                  <a:srgbClr val="FF0000"/>
                </a:solidFill>
              </a:rPr>
              <a:t>Dios le bendiga en Cristo Jesús. Amen</a:t>
            </a:r>
            <a:endParaRPr lang="es-CO" sz="2800" i="1" dirty="0">
              <a:solidFill>
                <a:srgbClr val="FF0000"/>
              </a:solidFill>
            </a:endParaRPr>
          </a:p>
        </p:txBody>
      </p:sp>
    </p:spTree>
    <p:extLst>
      <p:ext uri="{BB962C8B-B14F-4D97-AF65-F5344CB8AC3E}">
        <p14:creationId xmlns:p14="http://schemas.microsoft.com/office/powerpoint/2010/main" val="1903489306"/>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1976</TotalTime>
  <Words>1389</Words>
  <Application>Microsoft Office PowerPoint</Application>
  <PresentationFormat>Presentación en pantalla (4:3)</PresentationFormat>
  <Paragraphs>258</Paragraphs>
  <Slides>53</Slides>
  <Notes>5</Notes>
  <HiddenSlides>0</HiddenSlides>
  <MMClips>0</MMClips>
  <ScaleCrop>false</ScaleCrop>
  <HeadingPairs>
    <vt:vector size="4" baseType="variant">
      <vt:variant>
        <vt:lpstr>Tema</vt:lpstr>
      </vt:variant>
      <vt:variant>
        <vt:i4>1</vt:i4>
      </vt:variant>
      <vt:variant>
        <vt:lpstr>Títulos de diapositiva</vt:lpstr>
      </vt:variant>
      <vt:variant>
        <vt:i4>53</vt:i4>
      </vt:variant>
    </vt:vector>
  </HeadingPairs>
  <TitlesOfParts>
    <vt:vector size="54" baseType="lpstr">
      <vt:lpstr>Tema de Office</vt:lpstr>
      <vt:lpstr>LAS DOS LINIAS DE LA SIMIENTE de la mujer</vt:lpstr>
      <vt:lpstr>Presentación de PowerPoint</vt:lpstr>
      <vt:lpstr>Presentación de PowerPoint</vt:lpstr>
      <vt:lpstr>Presentación de PowerPoint</vt:lpstr>
      <vt:lpstr>Presentación de PowerPoint</vt:lpstr>
      <vt:lpstr>VEAMOS SEIS EJEMPLOS TOMADOS DE TRES FUENTES </vt:lpstr>
      <vt:lpstr>CREENCIA ANTIGUA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LAS DOS LINIAS DE LA SIMIENTE de la mujer n°2.</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DOS LINIAS DE LA SIMIENTE DE DIOS</dc:title>
  <dc:creator>FAMILIA FIERRO CH</dc:creator>
  <cp:lastModifiedBy>FAMILIA FIERRO CH</cp:lastModifiedBy>
  <cp:revision>218</cp:revision>
  <dcterms:created xsi:type="dcterms:W3CDTF">2012-11-10T10:01:19Z</dcterms:created>
  <dcterms:modified xsi:type="dcterms:W3CDTF">2013-09-28T23:26:58Z</dcterms:modified>
</cp:coreProperties>
</file>